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6" r:id="rId9"/>
    <p:sldId id="264" r:id="rId10"/>
    <p:sldId id="265" r:id="rId11"/>
    <p:sldId id="266" r:id="rId12"/>
    <p:sldId id="267" r:id="rId13"/>
    <p:sldId id="270" r:id="rId14"/>
    <p:sldId id="272" r:id="rId15"/>
    <p:sldId id="273" r:id="rId16"/>
    <p:sldId id="274" r:id="rId17"/>
    <p:sldId id="275" r:id="rId18"/>
    <p:sldId id="268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image" Target="../media/image9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B67F65-FEDF-4320-81E8-4A43632A9B4E}" type="doc">
      <dgm:prSet loTypeId="urn:microsoft.com/office/officeart/2005/8/layout/vProcess5" loCatId="process" qsTypeId="urn:microsoft.com/office/officeart/2005/8/quickstyle/3d7" qsCatId="3D" csTypeId="urn:microsoft.com/office/officeart/2005/8/colors/accent2_3" csCatId="accent2" phldr="1"/>
      <dgm:spPr/>
      <dgm:t>
        <a:bodyPr/>
        <a:lstStyle/>
        <a:p>
          <a:endParaRPr lang="el-GR"/>
        </a:p>
      </dgm:t>
    </dgm:pt>
    <dgm:pt modelId="{533747AC-E0FE-429A-ADB4-9706A50C709E}">
      <dgm:prSet custT="1"/>
      <dgm:spPr/>
      <dgm:t>
        <a:bodyPr/>
        <a:lstStyle/>
        <a:p>
          <a:pPr rtl="0"/>
          <a:r>
            <a:rPr lang="el-GR" sz="2400" b="1" dirty="0" smtClean="0">
              <a:latin typeface="Georgia" pitchFamily="18" charset="0"/>
            </a:rPr>
            <a:t>Σωματικός</a:t>
          </a:r>
          <a:r>
            <a:rPr lang="el-GR" sz="2000" b="1" dirty="0" smtClean="0">
              <a:latin typeface="Georgia" pitchFamily="18" charset="0"/>
            </a:rPr>
            <a:t> , Λεκτικός και Ηλεκτρονικός  / </a:t>
          </a:r>
          <a:r>
            <a:rPr lang="en-GB" sz="2000" b="1" dirty="0" smtClean="0">
              <a:latin typeface="Georgia" pitchFamily="18" charset="0"/>
            </a:rPr>
            <a:t>Cyber- bullying</a:t>
          </a:r>
          <a:endParaRPr lang="el-GR" sz="2000" b="1" dirty="0">
            <a:latin typeface="Georgia" pitchFamily="18" charset="0"/>
          </a:endParaRPr>
        </a:p>
      </dgm:t>
    </dgm:pt>
    <dgm:pt modelId="{6DE4DD31-C45B-4186-918D-78CA45ED4B85}" type="parTrans" cxnId="{F3FC4036-2270-46B9-B4CA-19FE3F5EF97D}">
      <dgm:prSet/>
      <dgm:spPr/>
      <dgm:t>
        <a:bodyPr/>
        <a:lstStyle/>
        <a:p>
          <a:endParaRPr lang="el-GR"/>
        </a:p>
      </dgm:t>
    </dgm:pt>
    <dgm:pt modelId="{C313EAA0-DE3B-4B9E-8B61-157B3F7C103F}" type="sibTrans" cxnId="{F3FC4036-2270-46B9-B4CA-19FE3F5EF97D}">
      <dgm:prSet/>
      <dgm:spPr/>
      <dgm:t>
        <a:bodyPr/>
        <a:lstStyle/>
        <a:p>
          <a:endParaRPr lang="el-GR"/>
        </a:p>
      </dgm:t>
    </dgm:pt>
    <dgm:pt modelId="{F29CD002-743D-4B7F-B6D4-94EB1C0B18E2}">
      <dgm:prSet custT="1"/>
      <dgm:spPr/>
      <dgm:t>
        <a:bodyPr/>
        <a:lstStyle/>
        <a:p>
          <a:pPr rtl="0"/>
          <a:r>
            <a:rPr lang="el-GR" sz="1600" b="1" dirty="0" smtClean="0">
              <a:latin typeface="Georgia" pitchFamily="18" charset="0"/>
            </a:rPr>
            <a:t>Διεθνής Σύμβαση για τα Δικαιώματα του παιδιού του ΟΗΕ : ελευθερία, ελεύθερη έκφραση, ψυχοσωματική και πνευματική ανάπτυξη </a:t>
          </a:r>
          <a:endParaRPr lang="el-GR" sz="1600" b="1" dirty="0">
            <a:latin typeface="Georgia" pitchFamily="18" charset="0"/>
          </a:endParaRPr>
        </a:p>
      </dgm:t>
    </dgm:pt>
    <dgm:pt modelId="{87D294D8-DE49-497D-9028-C6748AAAA6F5}" type="parTrans" cxnId="{B49ECEBC-DC8A-465B-B7BB-1A38D61380B2}">
      <dgm:prSet/>
      <dgm:spPr/>
      <dgm:t>
        <a:bodyPr/>
        <a:lstStyle/>
        <a:p>
          <a:endParaRPr lang="el-GR"/>
        </a:p>
      </dgm:t>
    </dgm:pt>
    <dgm:pt modelId="{9FD41FB6-09CB-4961-BA58-AA82697C99E4}" type="sibTrans" cxnId="{B49ECEBC-DC8A-465B-B7BB-1A38D61380B2}">
      <dgm:prSet/>
      <dgm:spPr/>
      <dgm:t>
        <a:bodyPr/>
        <a:lstStyle/>
        <a:p>
          <a:endParaRPr lang="el-GR"/>
        </a:p>
      </dgm:t>
    </dgm:pt>
    <dgm:pt modelId="{9D83A4FC-2072-483B-8A61-1F0D231F2F16}">
      <dgm:prSet custT="1"/>
      <dgm:spPr/>
      <dgm:t>
        <a:bodyPr/>
        <a:lstStyle/>
        <a:p>
          <a:pPr rtl="0"/>
          <a:r>
            <a:rPr lang="el-GR" sz="1600" b="1" dirty="0" smtClean="0">
              <a:latin typeface="Georgia" pitchFamily="18" charset="0"/>
            </a:rPr>
            <a:t>προστασία από κακοποίηση, εκμετάλλευση, διάκριση, ρατσισμό, δικαίωμα εκπαίδευσης, υγείας, συμμετοχής, πληροφόρησης, ψυχαγωγίας </a:t>
          </a:r>
          <a:endParaRPr lang="el-GR" sz="1600" b="1" dirty="0">
            <a:latin typeface="Georgia" pitchFamily="18" charset="0"/>
          </a:endParaRPr>
        </a:p>
      </dgm:t>
    </dgm:pt>
    <dgm:pt modelId="{8970B000-FDB0-4A0C-BDE6-06DE6FCD6E9B}" type="parTrans" cxnId="{3FED6B9F-054E-473F-BAF1-6F293596D1E8}">
      <dgm:prSet/>
      <dgm:spPr/>
      <dgm:t>
        <a:bodyPr/>
        <a:lstStyle/>
        <a:p>
          <a:endParaRPr lang="el-GR"/>
        </a:p>
      </dgm:t>
    </dgm:pt>
    <dgm:pt modelId="{AB9DD171-E52E-4041-A7F7-73A4EFB88A53}" type="sibTrans" cxnId="{3FED6B9F-054E-473F-BAF1-6F293596D1E8}">
      <dgm:prSet/>
      <dgm:spPr/>
      <dgm:t>
        <a:bodyPr/>
        <a:lstStyle/>
        <a:p>
          <a:endParaRPr lang="el-GR"/>
        </a:p>
      </dgm:t>
    </dgm:pt>
    <dgm:pt modelId="{3CF6CA99-E5BB-4B81-8754-624F735FA14D}">
      <dgm:prSet custT="1"/>
      <dgm:spPr/>
      <dgm:t>
        <a:bodyPr/>
        <a:lstStyle/>
        <a:p>
          <a:pPr rtl="0"/>
          <a:r>
            <a:rPr lang="el-GR" sz="1600" b="1" dirty="0" smtClean="0">
              <a:latin typeface="Georgia" pitchFamily="18" charset="0"/>
            </a:rPr>
            <a:t>Παιδιά: υποκείμενα δικαιωμάτων, δικαίωμα συμμετοχής σε διαμόρφωση κοινωνικής πραγματικότητας, λήψη μέτρων για ελεύθερη έκφραση προσωπικότητας</a:t>
          </a:r>
          <a:endParaRPr lang="el-GR" sz="1600" b="1" dirty="0">
            <a:latin typeface="Georgia" pitchFamily="18" charset="0"/>
          </a:endParaRPr>
        </a:p>
      </dgm:t>
    </dgm:pt>
    <dgm:pt modelId="{EBB679BD-6413-441E-8643-D56215B88DAA}" type="parTrans" cxnId="{357A4EAD-6F1B-4F0A-8742-4FB88E68014D}">
      <dgm:prSet/>
      <dgm:spPr/>
      <dgm:t>
        <a:bodyPr/>
        <a:lstStyle/>
        <a:p>
          <a:endParaRPr lang="el-GR"/>
        </a:p>
      </dgm:t>
    </dgm:pt>
    <dgm:pt modelId="{A984DF05-F720-48FF-8597-D1BCCCF76A83}" type="sibTrans" cxnId="{357A4EAD-6F1B-4F0A-8742-4FB88E68014D}">
      <dgm:prSet/>
      <dgm:spPr/>
      <dgm:t>
        <a:bodyPr/>
        <a:lstStyle/>
        <a:p>
          <a:endParaRPr lang="el-GR"/>
        </a:p>
      </dgm:t>
    </dgm:pt>
    <dgm:pt modelId="{80D980E5-5BBC-4A49-9363-33491F366332}">
      <dgm:prSet custT="1"/>
      <dgm:spPr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pPr rtl="0"/>
          <a:endParaRPr lang="el-GR" sz="1200" b="1" dirty="0" smtClean="0">
            <a:solidFill>
              <a:schemeClr val="bg1"/>
            </a:solidFill>
            <a:latin typeface="Georgia" pitchFamily="18" charset="0"/>
          </a:endParaRPr>
        </a:p>
        <a:p>
          <a:pPr rtl="0"/>
          <a:r>
            <a:rPr lang="el-GR" sz="2400" b="1" dirty="0" smtClean="0">
              <a:latin typeface="Georgia" pitchFamily="18" charset="0"/>
            </a:rPr>
            <a:t>Βία και σχολικός εκφοβισμός</a:t>
          </a:r>
          <a:endParaRPr lang="el-GR" sz="2400" b="1" dirty="0">
            <a:latin typeface="Georgia" pitchFamily="18" charset="0"/>
          </a:endParaRPr>
        </a:p>
      </dgm:t>
    </dgm:pt>
    <dgm:pt modelId="{868A1696-E4D8-458F-B2F2-9DF0CA9A192B}" type="sibTrans" cxnId="{00FC3792-5305-4E20-8199-7D0278E6B0B4}">
      <dgm:prSet/>
      <dgm:spPr/>
      <dgm:t>
        <a:bodyPr/>
        <a:lstStyle/>
        <a:p>
          <a:endParaRPr lang="el-GR"/>
        </a:p>
      </dgm:t>
    </dgm:pt>
    <dgm:pt modelId="{CAC5137C-10A6-4F95-9F97-737F471A357F}" type="parTrans" cxnId="{00FC3792-5305-4E20-8199-7D0278E6B0B4}">
      <dgm:prSet/>
      <dgm:spPr/>
      <dgm:t>
        <a:bodyPr/>
        <a:lstStyle/>
        <a:p>
          <a:endParaRPr lang="el-GR"/>
        </a:p>
      </dgm:t>
    </dgm:pt>
    <dgm:pt modelId="{A1F6250B-F67F-426F-8EE9-A30EA64428DF}" type="pres">
      <dgm:prSet presAssocID="{6CB67F65-FEDF-4320-81E8-4A43632A9B4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EF593D2-FCCB-4976-BD04-DC2456B02931}" type="pres">
      <dgm:prSet presAssocID="{6CB67F65-FEDF-4320-81E8-4A43632A9B4E}" presName="dummyMaxCanvas" presStyleCnt="0">
        <dgm:presLayoutVars/>
      </dgm:prSet>
      <dgm:spPr/>
      <dgm:t>
        <a:bodyPr/>
        <a:lstStyle/>
        <a:p>
          <a:endParaRPr lang="el-GR"/>
        </a:p>
      </dgm:t>
    </dgm:pt>
    <dgm:pt modelId="{85E7476B-2782-47EA-A577-DB744EA158B5}" type="pres">
      <dgm:prSet presAssocID="{6CB67F65-FEDF-4320-81E8-4A43632A9B4E}" presName="FiveNodes_1" presStyleLbl="node1" presStyleIdx="0" presStyleCnt="5" custLinFactNeighborX="117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1495ED1-D777-454A-9638-E084B2D8D9E9}" type="pres">
      <dgm:prSet presAssocID="{6CB67F65-FEDF-4320-81E8-4A43632A9B4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0B1B5EA-9AFE-42AA-B4B2-99E9AF9AF8E9}" type="pres">
      <dgm:prSet presAssocID="{6CB67F65-FEDF-4320-81E8-4A43632A9B4E}" presName="FiveNodes_3" presStyleLbl="node1" presStyleIdx="2" presStyleCnt="5" custLinFactNeighborX="-639" custLinFactNeighborY="731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C8CD10-B92B-4A48-BF2C-F712AB35B36F}" type="pres">
      <dgm:prSet presAssocID="{6CB67F65-FEDF-4320-81E8-4A43632A9B4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0CB413-0C3F-4E5D-9E66-A5E55BB189EA}" type="pres">
      <dgm:prSet presAssocID="{6CB67F65-FEDF-4320-81E8-4A43632A9B4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4B8B59D-DF10-4449-9940-6B980798DB07}" type="pres">
      <dgm:prSet presAssocID="{6CB67F65-FEDF-4320-81E8-4A43632A9B4E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E54764-D121-4A72-A7D2-D80923180A1A}" type="pres">
      <dgm:prSet presAssocID="{6CB67F65-FEDF-4320-81E8-4A43632A9B4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4CF24C-466A-465D-A20F-1AFC9E6234E1}" type="pres">
      <dgm:prSet presAssocID="{6CB67F65-FEDF-4320-81E8-4A43632A9B4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4063CC6-E05C-4FFA-9B10-0131A5D1F803}" type="pres">
      <dgm:prSet presAssocID="{6CB67F65-FEDF-4320-81E8-4A43632A9B4E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CD36CBA-F8D4-43DD-BB70-4665C426FB0C}" type="pres">
      <dgm:prSet presAssocID="{6CB67F65-FEDF-4320-81E8-4A43632A9B4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4154EA2-37CD-4194-A8F2-1024E6B4AAC8}" type="pres">
      <dgm:prSet presAssocID="{6CB67F65-FEDF-4320-81E8-4A43632A9B4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E71C712-3F12-484D-B3B5-C55942DB5F9D}" type="pres">
      <dgm:prSet presAssocID="{6CB67F65-FEDF-4320-81E8-4A43632A9B4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B50A2A8-37D4-4E40-85A1-0977AD43F456}" type="pres">
      <dgm:prSet presAssocID="{6CB67F65-FEDF-4320-81E8-4A43632A9B4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A47CC51-0F31-4FA6-B0AA-B7930FAF71FB}" type="pres">
      <dgm:prSet presAssocID="{6CB67F65-FEDF-4320-81E8-4A43632A9B4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B176B19-FFFD-4DF3-A305-E5063CBA7C3B}" type="presOf" srcId="{9D83A4FC-2072-483B-8A61-1F0D231F2F16}" destId="{9B50A2A8-37D4-4E40-85A1-0977AD43F456}" srcOrd="1" destOrd="0" presId="urn:microsoft.com/office/officeart/2005/8/layout/vProcess5"/>
    <dgm:cxn modelId="{58BA0A9A-E3DF-4230-B88A-A39DCDB7C564}" type="presOf" srcId="{F29CD002-743D-4B7F-B6D4-94EB1C0B18E2}" destId="{A0B1B5EA-9AFE-42AA-B4B2-99E9AF9AF8E9}" srcOrd="0" destOrd="0" presId="urn:microsoft.com/office/officeart/2005/8/layout/vProcess5"/>
    <dgm:cxn modelId="{B49ECEBC-DC8A-465B-B7BB-1A38D61380B2}" srcId="{6CB67F65-FEDF-4320-81E8-4A43632A9B4E}" destId="{F29CD002-743D-4B7F-B6D4-94EB1C0B18E2}" srcOrd="2" destOrd="0" parTransId="{87D294D8-DE49-497D-9028-C6748AAAA6F5}" sibTransId="{9FD41FB6-09CB-4961-BA58-AA82697C99E4}"/>
    <dgm:cxn modelId="{E52701F4-B389-46C3-9550-FAEC3EB153FA}" type="presOf" srcId="{3CF6CA99-E5BB-4B81-8754-624F735FA14D}" destId="{EA47CC51-0F31-4FA6-B0AA-B7930FAF71FB}" srcOrd="1" destOrd="0" presId="urn:microsoft.com/office/officeart/2005/8/layout/vProcess5"/>
    <dgm:cxn modelId="{0F8D9B1B-3F44-4B71-8989-5D4820A3C368}" type="presOf" srcId="{533747AC-E0FE-429A-ADB4-9706A50C709E}" destId="{A4154EA2-37CD-4194-A8F2-1024E6B4AAC8}" srcOrd="1" destOrd="0" presId="urn:microsoft.com/office/officeart/2005/8/layout/vProcess5"/>
    <dgm:cxn modelId="{5EE947AD-5BB8-4636-9E73-D353F56D037D}" type="presOf" srcId="{9D83A4FC-2072-483B-8A61-1F0D231F2F16}" destId="{23C8CD10-B92B-4A48-BF2C-F712AB35B36F}" srcOrd="0" destOrd="0" presId="urn:microsoft.com/office/officeart/2005/8/layout/vProcess5"/>
    <dgm:cxn modelId="{1832929A-B1F1-4781-9E3F-6F8D2FDFCABB}" type="presOf" srcId="{C313EAA0-DE3B-4B9E-8B61-157B3F7C103F}" destId="{3BE54764-D121-4A72-A7D2-D80923180A1A}" srcOrd="0" destOrd="0" presId="urn:microsoft.com/office/officeart/2005/8/layout/vProcess5"/>
    <dgm:cxn modelId="{357A4EAD-6F1B-4F0A-8742-4FB88E68014D}" srcId="{6CB67F65-FEDF-4320-81E8-4A43632A9B4E}" destId="{3CF6CA99-E5BB-4B81-8754-624F735FA14D}" srcOrd="4" destOrd="0" parTransId="{EBB679BD-6413-441E-8643-D56215B88DAA}" sibTransId="{A984DF05-F720-48FF-8597-D1BCCCF76A83}"/>
    <dgm:cxn modelId="{3FED6B9F-054E-473F-BAF1-6F293596D1E8}" srcId="{6CB67F65-FEDF-4320-81E8-4A43632A9B4E}" destId="{9D83A4FC-2072-483B-8A61-1F0D231F2F16}" srcOrd="3" destOrd="0" parTransId="{8970B000-FDB0-4A0C-BDE6-06DE6FCD6E9B}" sibTransId="{AB9DD171-E52E-4041-A7F7-73A4EFB88A53}"/>
    <dgm:cxn modelId="{295B7C81-A502-4059-9AD2-FA0AC0E6831E}" type="presOf" srcId="{AB9DD171-E52E-4041-A7F7-73A4EFB88A53}" destId="{84063CC6-E05C-4FFA-9B10-0131A5D1F803}" srcOrd="0" destOrd="0" presId="urn:microsoft.com/office/officeart/2005/8/layout/vProcess5"/>
    <dgm:cxn modelId="{DE178EA0-945A-4E25-8E4C-32BAC3D08921}" type="presOf" srcId="{533747AC-E0FE-429A-ADB4-9706A50C709E}" destId="{B1495ED1-D777-454A-9638-E084B2D8D9E9}" srcOrd="0" destOrd="0" presId="urn:microsoft.com/office/officeart/2005/8/layout/vProcess5"/>
    <dgm:cxn modelId="{00FC3792-5305-4E20-8199-7D0278E6B0B4}" srcId="{6CB67F65-FEDF-4320-81E8-4A43632A9B4E}" destId="{80D980E5-5BBC-4A49-9363-33491F366332}" srcOrd="0" destOrd="0" parTransId="{CAC5137C-10A6-4F95-9F97-737F471A357F}" sibTransId="{868A1696-E4D8-458F-B2F2-9DF0CA9A192B}"/>
    <dgm:cxn modelId="{BAABB96E-DEB7-429D-8E10-8992569DC8B8}" type="presOf" srcId="{80D980E5-5BBC-4A49-9363-33491F366332}" destId="{2CD36CBA-F8D4-43DD-BB70-4665C426FB0C}" srcOrd="1" destOrd="0" presId="urn:microsoft.com/office/officeart/2005/8/layout/vProcess5"/>
    <dgm:cxn modelId="{201DA3A6-8BB5-4BBB-B702-0DA3EAA7F786}" type="presOf" srcId="{868A1696-E4D8-458F-B2F2-9DF0CA9A192B}" destId="{D4B8B59D-DF10-4449-9940-6B980798DB07}" srcOrd="0" destOrd="0" presId="urn:microsoft.com/office/officeart/2005/8/layout/vProcess5"/>
    <dgm:cxn modelId="{3E9A7E4E-F7CE-46DC-A9B9-3CB3228820DD}" type="presOf" srcId="{6CB67F65-FEDF-4320-81E8-4A43632A9B4E}" destId="{A1F6250B-F67F-426F-8EE9-A30EA64428DF}" srcOrd="0" destOrd="0" presId="urn:microsoft.com/office/officeart/2005/8/layout/vProcess5"/>
    <dgm:cxn modelId="{AFE85C64-327C-4CD3-82C4-99CCE4AE3E32}" type="presOf" srcId="{3CF6CA99-E5BB-4B81-8754-624F735FA14D}" destId="{930CB413-0C3F-4E5D-9E66-A5E55BB189EA}" srcOrd="0" destOrd="0" presId="urn:microsoft.com/office/officeart/2005/8/layout/vProcess5"/>
    <dgm:cxn modelId="{325BE901-D4AC-4A15-AF4C-28F3EBACBFBB}" type="presOf" srcId="{80D980E5-5BBC-4A49-9363-33491F366332}" destId="{85E7476B-2782-47EA-A577-DB744EA158B5}" srcOrd="0" destOrd="0" presId="urn:microsoft.com/office/officeart/2005/8/layout/vProcess5"/>
    <dgm:cxn modelId="{F52D1D63-04A8-4142-ABDE-9D4F341A0D2C}" type="presOf" srcId="{F29CD002-743D-4B7F-B6D4-94EB1C0B18E2}" destId="{8E71C712-3F12-484D-B3B5-C55942DB5F9D}" srcOrd="1" destOrd="0" presId="urn:microsoft.com/office/officeart/2005/8/layout/vProcess5"/>
    <dgm:cxn modelId="{F3FC4036-2270-46B9-B4CA-19FE3F5EF97D}" srcId="{6CB67F65-FEDF-4320-81E8-4A43632A9B4E}" destId="{533747AC-E0FE-429A-ADB4-9706A50C709E}" srcOrd="1" destOrd="0" parTransId="{6DE4DD31-C45B-4186-918D-78CA45ED4B85}" sibTransId="{C313EAA0-DE3B-4B9E-8B61-157B3F7C103F}"/>
    <dgm:cxn modelId="{D560F65D-D32F-4CFE-8097-B4320B806B8D}" type="presOf" srcId="{9FD41FB6-09CB-4961-BA58-AA82697C99E4}" destId="{9C4CF24C-466A-465D-A20F-1AFC9E6234E1}" srcOrd="0" destOrd="0" presId="urn:microsoft.com/office/officeart/2005/8/layout/vProcess5"/>
    <dgm:cxn modelId="{A98C707E-B824-4350-B9A1-08622293D9F1}" type="presParOf" srcId="{A1F6250B-F67F-426F-8EE9-A30EA64428DF}" destId="{FEF593D2-FCCB-4976-BD04-DC2456B02931}" srcOrd="0" destOrd="0" presId="urn:microsoft.com/office/officeart/2005/8/layout/vProcess5"/>
    <dgm:cxn modelId="{39DE43F6-AEAA-47EC-9C0A-78F6F1493CAA}" type="presParOf" srcId="{A1F6250B-F67F-426F-8EE9-A30EA64428DF}" destId="{85E7476B-2782-47EA-A577-DB744EA158B5}" srcOrd="1" destOrd="0" presId="urn:microsoft.com/office/officeart/2005/8/layout/vProcess5"/>
    <dgm:cxn modelId="{05A786F1-D040-4F6F-8D55-D4122EAE5202}" type="presParOf" srcId="{A1F6250B-F67F-426F-8EE9-A30EA64428DF}" destId="{B1495ED1-D777-454A-9638-E084B2D8D9E9}" srcOrd="2" destOrd="0" presId="urn:microsoft.com/office/officeart/2005/8/layout/vProcess5"/>
    <dgm:cxn modelId="{22618A14-5B27-4A91-A2F0-DD5CE4944E58}" type="presParOf" srcId="{A1F6250B-F67F-426F-8EE9-A30EA64428DF}" destId="{A0B1B5EA-9AFE-42AA-B4B2-99E9AF9AF8E9}" srcOrd="3" destOrd="0" presId="urn:microsoft.com/office/officeart/2005/8/layout/vProcess5"/>
    <dgm:cxn modelId="{2DF05AE8-9CCA-42F9-B3E6-3B7E5ABA8D11}" type="presParOf" srcId="{A1F6250B-F67F-426F-8EE9-A30EA64428DF}" destId="{23C8CD10-B92B-4A48-BF2C-F712AB35B36F}" srcOrd="4" destOrd="0" presId="urn:microsoft.com/office/officeart/2005/8/layout/vProcess5"/>
    <dgm:cxn modelId="{4D22C6BE-6F38-4F13-83A8-368BBF27C93B}" type="presParOf" srcId="{A1F6250B-F67F-426F-8EE9-A30EA64428DF}" destId="{930CB413-0C3F-4E5D-9E66-A5E55BB189EA}" srcOrd="5" destOrd="0" presId="urn:microsoft.com/office/officeart/2005/8/layout/vProcess5"/>
    <dgm:cxn modelId="{4AEB627A-A3C0-4367-8B77-C66B9B33729D}" type="presParOf" srcId="{A1F6250B-F67F-426F-8EE9-A30EA64428DF}" destId="{D4B8B59D-DF10-4449-9940-6B980798DB07}" srcOrd="6" destOrd="0" presId="urn:microsoft.com/office/officeart/2005/8/layout/vProcess5"/>
    <dgm:cxn modelId="{1C8CC35F-6984-4033-8310-C3B800041C76}" type="presParOf" srcId="{A1F6250B-F67F-426F-8EE9-A30EA64428DF}" destId="{3BE54764-D121-4A72-A7D2-D80923180A1A}" srcOrd="7" destOrd="0" presId="urn:microsoft.com/office/officeart/2005/8/layout/vProcess5"/>
    <dgm:cxn modelId="{BE0F9810-8B12-4D83-8144-A2A55BDA191C}" type="presParOf" srcId="{A1F6250B-F67F-426F-8EE9-A30EA64428DF}" destId="{9C4CF24C-466A-465D-A20F-1AFC9E6234E1}" srcOrd="8" destOrd="0" presId="urn:microsoft.com/office/officeart/2005/8/layout/vProcess5"/>
    <dgm:cxn modelId="{0551AFC3-8A4A-42A4-B2FB-8E0FBA9B62CE}" type="presParOf" srcId="{A1F6250B-F67F-426F-8EE9-A30EA64428DF}" destId="{84063CC6-E05C-4FFA-9B10-0131A5D1F803}" srcOrd="9" destOrd="0" presId="urn:microsoft.com/office/officeart/2005/8/layout/vProcess5"/>
    <dgm:cxn modelId="{EC23DAB4-EF35-4304-9038-572F58A10E8D}" type="presParOf" srcId="{A1F6250B-F67F-426F-8EE9-A30EA64428DF}" destId="{2CD36CBA-F8D4-43DD-BB70-4665C426FB0C}" srcOrd="10" destOrd="0" presId="urn:microsoft.com/office/officeart/2005/8/layout/vProcess5"/>
    <dgm:cxn modelId="{56E958CB-0814-45E1-A83C-A72AFA4A079F}" type="presParOf" srcId="{A1F6250B-F67F-426F-8EE9-A30EA64428DF}" destId="{A4154EA2-37CD-4194-A8F2-1024E6B4AAC8}" srcOrd="11" destOrd="0" presId="urn:microsoft.com/office/officeart/2005/8/layout/vProcess5"/>
    <dgm:cxn modelId="{6B34CA0A-BBC8-454D-95D3-69A6B4307D15}" type="presParOf" srcId="{A1F6250B-F67F-426F-8EE9-A30EA64428DF}" destId="{8E71C712-3F12-484D-B3B5-C55942DB5F9D}" srcOrd="12" destOrd="0" presId="urn:microsoft.com/office/officeart/2005/8/layout/vProcess5"/>
    <dgm:cxn modelId="{0D64FDBD-43FF-40F6-BB54-DF92BDA0FDC1}" type="presParOf" srcId="{A1F6250B-F67F-426F-8EE9-A30EA64428DF}" destId="{9B50A2A8-37D4-4E40-85A1-0977AD43F456}" srcOrd="13" destOrd="0" presId="urn:microsoft.com/office/officeart/2005/8/layout/vProcess5"/>
    <dgm:cxn modelId="{35AEF031-66C1-427D-805E-14AC5463B834}" type="presParOf" srcId="{A1F6250B-F67F-426F-8EE9-A30EA64428DF}" destId="{EA47CC51-0F31-4FA6-B0AA-B7930FAF71F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4E3E5B0-232E-4355-B2D7-1740683E2CA4}" type="doc">
      <dgm:prSet loTypeId="urn:microsoft.com/office/officeart/2005/8/layout/hList6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l-GR"/>
        </a:p>
      </dgm:t>
    </dgm:pt>
    <dgm:pt modelId="{00D875FE-410D-41E6-A2AD-088EE3C221A9}">
      <dgm:prSet phldrT="[Κείμενο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algn="just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«καθηκοντολόγιο»</a:t>
          </a:r>
        </a:p>
        <a:p>
          <a:pPr algn="just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εκπαιδευτικών ,</a:t>
          </a:r>
        </a:p>
        <a:p>
          <a:pPr algn="l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όχι όμως   διευκρίνιση αρμοδιοτήτων Σχολικών Συμβούλων και Συλλόγου Διδασκόντων, ο Διευθυντής υπεύθυνος για σχολική μονάδα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8247D085-9CA9-4BBE-AF88-7A2611A6FC70}" type="parTrans" cxnId="{828A6F66-079D-4459-A60A-B6818868302D}">
      <dgm:prSet/>
      <dgm:spPr/>
      <dgm:t>
        <a:bodyPr/>
        <a:lstStyle/>
        <a:p>
          <a:endParaRPr lang="el-GR"/>
        </a:p>
      </dgm:t>
    </dgm:pt>
    <dgm:pt modelId="{0CBFDD62-F2D1-4B1D-86F6-5BB70A11D8CA}" type="sibTrans" cxnId="{828A6F66-079D-4459-A60A-B6818868302D}">
      <dgm:prSet/>
      <dgm:spPr/>
      <dgm:t>
        <a:bodyPr/>
        <a:lstStyle/>
        <a:p>
          <a:endParaRPr lang="el-GR"/>
        </a:p>
      </dgm:t>
    </dgm:pt>
    <dgm:pt modelId="{E32287C2-7FC6-4720-B470-89B8FBDA909E}">
      <dgm:prSet phldrT="[Κείμενο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επιμόρφωση εκπαιδευτικών σε διαχείριση συμπεριφοράς,  τεχνικές αυτοελέγχου, </a:t>
          </a:r>
          <a:r>
            <a:rPr lang="el-GR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ενσυναίσθησης</a:t>
          </a:r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 και κατανόησης, ενθάρρυνση μαθητών, καλλιέργεια κοινωνικών δεξιοτήτων  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FF85DC55-21ED-49C1-A392-8EF2479E6272}" type="sibTrans" cxnId="{AEB34BC0-0396-4753-BA13-A3D9462B10F2}">
      <dgm:prSet/>
      <dgm:spPr/>
      <dgm:t>
        <a:bodyPr/>
        <a:lstStyle/>
        <a:p>
          <a:endParaRPr lang="el-GR"/>
        </a:p>
      </dgm:t>
    </dgm:pt>
    <dgm:pt modelId="{29A6B52C-B297-419C-880F-EDAFCC83E65E}" type="parTrans" cxnId="{AEB34BC0-0396-4753-BA13-A3D9462B10F2}">
      <dgm:prSet/>
      <dgm:spPr/>
      <dgm:t>
        <a:bodyPr/>
        <a:lstStyle/>
        <a:p>
          <a:endParaRPr lang="el-GR"/>
        </a:p>
      </dgm:t>
    </dgm:pt>
    <dgm:pt modelId="{B95BB86C-155A-4ECE-B391-8D428A8426C9}">
      <dgm:prSet phldrT="[Κείμενο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 Σχολικός Σύμβουλος να έχει αρμοδιότητες και να συνεργάζεται με υπηρεσίες, πρόταση για Ομάδα Παρέμβασης με ψυχολόγο και κοινωνικό λειτουργό: καταγραφή περιστατικών, συζήτηση και διαχείριση προβλήματος, ευαισθητοποίηση,</a:t>
          </a:r>
        </a:p>
        <a:p>
          <a:pPr algn="l"/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ενημέρωση, πρωτοβουλίες και </a:t>
          </a:r>
          <a:r>
            <a:rPr lang="el-GR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αναστοχασμός</a:t>
          </a:r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    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6EBE3A76-65EB-4C2B-98EA-A13A61C2B769}" type="sibTrans" cxnId="{07BAB51B-7352-477C-9E17-7E07008735E2}">
      <dgm:prSet/>
      <dgm:spPr/>
      <dgm:t>
        <a:bodyPr/>
        <a:lstStyle/>
        <a:p>
          <a:endParaRPr lang="el-GR"/>
        </a:p>
      </dgm:t>
    </dgm:pt>
    <dgm:pt modelId="{7BFD4B19-B8F4-41D7-AEA7-B663F1E5E7C6}" type="parTrans" cxnId="{07BAB51B-7352-477C-9E17-7E07008735E2}">
      <dgm:prSet/>
      <dgm:spPr/>
      <dgm:t>
        <a:bodyPr/>
        <a:lstStyle/>
        <a:p>
          <a:endParaRPr lang="el-GR"/>
        </a:p>
      </dgm:t>
    </dgm:pt>
    <dgm:pt modelId="{41482F08-764C-414B-9FF6-0C916454EBF6}" type="pres">
      <dgm:prSet presAssocID="{84E3E5B0-232E-4355-B2D7-1740683E2CA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4B30298-D026-4DDF-AAF6-88505EDE219D}" type="pres">
      <dgm:prSet presAssocID="{00D875FE-410D-41E6-A2AD-088EE3C221A9}" presName="node" presStyleLbl="node1" presStyleIdx="0" presStyleCnt="3" custScaleX="66281" custLinFactNeighborX="-890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804FDD1-23F4-44F4-9A32-28423931E75D}" type="pres">
      <dgm:prSet presAssocID="{0CBFDD62-F2D1-4B1D-86F6-5BB70A11D8CA}" presName="sibTrans" presStyleCnt="0"/>
      <dgm:spPr/>
    </dgm:pt>
    <dgm:pt modelId="{2513AF23-BFFD-433F-AB44-C2579E88DADF}" type="pres">
      <dgm:prSet presAssocID="{B95BB86C-155A-4ECE-B391-8D428A8426C9}" presName="node" presStyleLbl="node1" presStyleIdx="1" presStyleCnt="3" custScaleX="86567" custLinFactX="-261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B68204A-B6B1-4C39-8FAC-5791BE41182E}" type="pres">
      <dgm:prSet presAssocID="{6EBE3A76-65EB-4C2B-98EA-A13A61C2B769}" presName="sibTrans" presStyleCnt="0"/>
      <dgm:spPr/>
    </dgm:pt>
    <dgm:pt modelId="{C096FBEA-FD42-4CE2-B901-9DCA7C80CEC3}" type="pres">
      <dgm:prSet presAssocID="{E32287C2-7FC6-4720-B470-89B8FBDA909E}" presName="node" presStyleLbl="node1" presStyleIdx="2" presStyleCnt="3" custScaleX="54360" custLinFactX="-4926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28A6F66-079D-4459-A60A-B6818868302D}" srcId="{84E3E5B0-232E-4355-B2D7-1740683E2CA4}" destId="{00D875FE-410D-41E6-A2AD-088EE3C221A9}" srcOrd="0" destOrd="0" parTransId="{8247D085-9CA9-4BBE-AF88-7A2611A6FC70}" sibTransId="{0CBFDD62-F2D1-4B1D-86F6-5BB70A11D8CA}"/>
    <dgm:cxn modelId="{D92F31CA-2B37-451E-B611-E512C89B0878}" type="presOf" srcId="{E32287C2-7FC6-4720-B470-89B8FBDA909E}" destId="{C096FBEA-FD42-4CE2-B901-9DCA7C80CEC3}" srcOrd="0" destOrd="0" presId="urn:microsoft.com/office/officeart/2005/8/layout/hList6"/>
    <dgm:cxn modelId="{AEB34BC0-0396-4753-BA13-A3D9462B10F2}" srcId="{84E3E5B0-232E-4355-B2D7-1740683E2CA4}" destId="{E32287C2-7FC6-4720-B470-89B8FBDA909E}" srcOrd="2" destOrd="0" parTransId="{29A6B52C-B297-419C-880F-EDAFCC83E65E}" sibTransId="{FF85DC55-21ED-49C1-A392-8EF2479E6272}"/>
    <dgm:cxn modelId="{07BAB51B-7352-477C-9E17-7E07008735E2}" srcId="{84E3E5B0-232E-4355-B2D7-1740683E2CA4}" destId="{B95BB86C-155A-4ECE-B391-8D428A8426C9}" srcOrd="1" destOrd="0" parTransId="{7BFD4B19-B8F4-41D7-AEA7-B663F1E5E7C6}" sibTransId="{6EBE3A76-65EB-4C2B-98EA-A13A61C2B769}"/>
    <dgm:cxn modelId="{7BA9E0D7-3DC4-4703-AE53-C649E1DE74B7}" type="presOf" srcId="{00D875FE-410D-41E6-A2AD-088EE3C221A9}" destId="{E4B30298-D026-4DDF-AAF6-88505EDE219D}" srcOrd="0" destOrd="0" presId="urn:microsoft.com/office/officeart/2005/8/layout/hList6"/>
    <dgm:cxn modelId="{A25B1504-6215-4B81-93D7-4810BB115337}" type="presOf" srcId="{B95BB86C-155A-4ECE-B391-8D428A8426C9}" destId="{2513AF23-BFFD-433F-AB44-C2579E88DADF}" srcOrd="0" destOrd="0" presId="urn:microsoft.com/office/officeart/2005/8/layout/hList6"/>
    <dgm:cxn modelId="{1DD93702-3A35-4358-83B9-23237C14DD31}" type="presOf" srcId="{84E3E5B0-232E-4355-B2D7-1740683E2CA4}" destId="{41482F08-764C-414B-9FF6-0C916454EBF6}" srcOrd="0" destOrd="0" presId="urn:microsoft.com/office/officeart/2005/8/layout/hList6"/>
    <dgm:cxn modelId="{5276B9E8-DD37-4A91-B7C8-F91B73D95E65}" type="presParOf" srcId="{41482F08-764C-414B-9FF6-0C916454EBF6}" destId="{E4B30298-D026-4DDF-AAF6-88505EDE219D}" srcOrd="0" destOrd="0" presId="urn:microsoft.com/office/officeart/2005/8/layout/hList6"/>
    <dgm:cxn modelId="{1EDCF1CD-2BC8-4DD4-A702-67B219B209CC}" type="presParOf" srcId="{41482F08-764C-414B-9FF6-0C916454EBF6}" destId="{7804FDD1-23F4-44F4-9A32-28423931E75D}" srcOrd="1" destOrd="0" presId="urn:microsoft.com/office/officeart/2005/8/layout/hList6"/>
    <dgm:cxn modelId="{DE33E753-9676-4EE8-B720-F8DB60005D4A}" type="presParOf" srcId="{41482F08-764C-414B-9FF6-0C916454EBF6}" destId="{2513AF23-BFFD-433F-AB44-C2579E88DADF}" srcOrd="2" destOrd="0" presId="urn:microsoft.com/office/officeart/2005/8/layout/hList6"/>
    <dgm:cxn modelId="{C3C8E3AD-098C-47F9-9D8E-FDA443527EA0}" type="presParOf" srcId="{41482F08-764C-414B-9FF6-0C916454EBF6}" destId="{1B68204A-B6B1-4C39-8FAC-5791BE41182E}" srcOrd="3" destOrd="0" presId="urn:microsoft.com/office/officeart/2005/8/layout/hList6"/>
    <dgm:cxn modelId="{4954348F-7895-4C2E-BA3D-C48660016C55}" type="presParOf" srcId="{41482F08-764C-414B-9FF6-0C916454EBF6}" destId="{C096FBEA-FD42-4CE2-B901-9DCA7C80CEC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4E3E5B0-232E-4355-B2D7-1740683E2CA4}" type="doc">
      <dgm:prSet loTypeId="urn:microsoft.com/office/officeart/2005/8/layout/hList6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l-GR"/>
        </a:p>
      </dgm:t>
    </dgm:pt>
    <dgm:pt modelId="{00D875FE-410D-41E6-A2AD-088EE3C221A9}">
      <dgm:prSet phldrT="[Κείμενο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n-GB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Anti- bullying network</a:t>
          </a:r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: πρόταση για Σχολική Επιτροπή, Διακήρυξη Σχολείου, συνεργατικές αλληλεπιδράσεις, παροχή βοηθείας από επαγγελματίες ψυχικής υγείας</a:t>
          </a:r>
          <a:endParaRPr lang="el-G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8247D085-9CA9-4BBE-AF88-7A2611A6FC70}" type="parTrans" cxnId="{828A6F66-079D-4459-A60A-B6818868302D}">
      <dgm:prSet/>
      <dgm:spPr/>
      <dgm:t>
        <a:bodyPr/>
        <a:lstStyle/>
        <a:p>
          <a:endParaRPr lang="el-GR"/>
        </a:p>
      </dgm:t>
    </dgm:pt>
    <dgm:pt modelId="{0CBFDD62-F2D1-4B1D-86F6-5BB70A11D8CA}" type="sibTrans" cxnId="{828A6F66-079D-4459-A60A-B6818868302D}">
      <dgm:prSet/>
      <dgm:spPr/>
      <dgm:t>
        <a:bodyPr/>
        <a:lstStyle/>
        <a:p>
          <a:endParaRPr lang="el-GR"/>
        </a:p>
      </dgm:t>
    </dgm:pt>
    <dgm:pt modelId="{E32287C2-7FC6-4720-B470-89B8FBDA909E}">
      <dgm:prSet phldrT="[Κείμενο]" custT="1"/>
      <dgm:spPr>
        <a:solidFill>
          <a:schemeClr val="accent2"/>
        </a:solidFill>
      </dgm:spPr>
      <dgm:t>
        <a:bodyPr/>
        <a:lstStyle/>
        <a:p>
          <a:pPr algn="l"/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ανάγκη για κατάλληλη διαχείριση τάξης, υποστηρικτική συμπεριφορά εκπαιδευτικών και ενημέρωση τους για γνωστικό αντικείμενο και μεθόδους διδασκαλίας για </a:t>
          </a:r>
          <a:r>
            <a:rPr lang="el-GR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ομαδοσυνεργατι</a:t>
          </a:r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-</a:t>
          </a:r>
          <a:r>
            <a:rPr lang="el-GR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κότητα</a:t>
          </a:r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 </a:t>
          </a:r>
          <a:endParaRPr lang="el-G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FF85DC55-21ED-49C1-A392-8EF2479E6272}" type="sibTrans" cxnId="{AEB34BC0-0396-4753-BA13-A3D9462B10F2}">
      <dgm:prSet/>
      <dgm:spPr/>
      <dgm:t>
        <a:bodyPr/>
        <a:lstStyle/>
        <a:p>
          <a:endParaRPr lang="el-GR"/>
        </a:p>
      </dgm:t>
    </dgm:pt>
    <dgm:pt modelId="{29A6B52C-B297-419C-880F-EDAFCC83E65E}" type="parTrans" cxnId="{AEB34BC0-0396-4753-BA13-A3D9462B10F2}">
      <dgm:prSet/>
      <dgm:spPr/>
      <dgm:t>
        <a:bodyPr/>
        <a:lstStyle/>
        <a:p>
          <a:endParaRPr lang="el-GR"/>
        </a:p>
      </dgm:t>
    </dgm:pt>
    <dgm:pt modelId="{B95BB86C-155A-4ECE-B391-8D428A8426C9}">
      <dgm:prSet phldrT="[Κείμενο]"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l"/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 Διευθυντής να καταγράφει τα περιστατικά ,να τ’ αντιμετωπίζει και να τα παρακολουθεί, </a:t>
          </a:r>
        </a:p>
        <a:p>
          <a:pPr algn="l"/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οι εκπαιδευτικοί να συζητούν με παιδιά και γονείς, να υποστηρίζουν το θύμα, να διερευνούν τους συμμετέχοντες στη βία, να εφαρμόζουν στρατηγικές, να προωθούν μαθητικά συμβούλια και ομαδοσυνεργατική μάθηση  </a:t>
          </a:r>
          <a:endParaRPr lang="el-G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6EBE3A76-65EB-4C2B-98EA-A13A61C2B769}" type="sibTrans" cxnId="{07BAB51B-7352-477C-9E17-7E07008735E2}">
      <dgm:prSet/>
      <dgm:spPr/>
      <dgm:t>
        <a:bodyPr/>
        <a:lstStyle/>
        <a:p>
          <a:endParaRPr lang="el-GR"/>
        </a:p>
      </dgm:t>
    </dgm:pt>
    <dgm:pt modelId="{7BFD4B19-B8F4-41D7-AEA7-B663F1E5E7C6}" type="parTrans" cxnId="{07BAB51B-7352-477C-9E17-7E07008735E2}">
      <dgm:prSet/>
      <dgm:spPr/>
      <dgm:t>
        <a:bodyPr/>
        <a:lstStyle/>
        <a:p>
          <a:endParaRPr lang="el-GR"/>
        </a:p>
      </dgm:t>
    </dgm:pt>
    <dgm:pt modelId="{41482F08-764C-414B-9FF6-0C916454EBF6}" type="pres">
      <dgm:prSet presAssocID="{84E3E5B0-232E-4355-B2D7-1740683E2CA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4B30298-D026-4DDF-AAF6-88505EDE219D}" type="pres">
      <dgm:prSet presAssocID="{00D875FE-410D-41E6-A2AD-088EE3C221A9}" presName="node" presStyleLbl="node1" presStyleIdx="0" presStyleCnt="3" custScaleX="64753" custLinFactNeighborX="-238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804FDD1-23F4-44F4-9A32-28423931E75D}" type="pres">
      <dgm:prSet presAssocID="{0CBFDD62-F2D1-4B1D-86F6-5BB70A11D8CA}" presName="sibTrans" presStyleCnt="0"/>
      <dgm:spPr/>
    </dgm:pt>
    <dgm:pt modelId="{2513AF23-BFFD-433F-AB44-C2579E88DADF}" type="pres">
      <dgm:prSet presAssocID="{B95BB86C-155A-4ECE-B391-8D428A8426C9}" presName="node" presStyleLbl="node1" presStyleIdx="1" presStyleCnt="3" custScaleX="90042" custLinFactX="-261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B68204A-B6B1-4C39-8FAC-5791BE41182E}" type="pres">
      <dgm:prSet presAssocID="{6EBE3A76-65EB-4C2B-98EA-A13A61C2B769}" presName="sibTrans" presStyleCnt="0"/>
      <dgm:spPr/>
    </dgm:pt>
    <dgm:pt modelId="{C096FBEA-FD42-4CE2-B901-9DCA7C80CEC3}" type="pres">
      <dgm:prSet presAssocID="{E32287C2-7FC6-4720-B470-89B8FBDA909E}" presName="node" presStyleLbl="node1" presStyleIdx="2" presStyleCnt="3" custScaleX="66778" custLinFactX="-4926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28A6F66-079D-4459-A60A-B6818868302D}" srcId="{84E3E5B0-232E-4355-B2D7-1740683E2CA4}" destId="{00D875FE-410D-41E6-A2AD-088EE3C221A9}" srcOrd="0" destOrd="0" parTransId="{8247D085-9CA9-4BBE-AF88-7A2611A6FC70}" sibTransId="{0CBFDD62-F2D1-4B1D-86F6-5BB70A11D8CA}"/>
    <dgm:cxn modelId="{AEB34BC0-0396-4753-BA13-A3D9462B10F2}" srcId="{84E3E5B0-232E-4355-B2D7-1740683E2CA4}" destId="{E32287C2-7FC6-4720-B470-89B8FBDA909E}" srcOrd="2" destOrd="0" parTransId="{29A6B52C-B297-419C-880F-EDAFCC83E65E}" sibTransId="{FF85DC55-21ED-49C1-A392-8EF2479E6272}"/>
    <dgm:cxn modelId="{6995438D-4F33-40A1-B530-1A307D1BE898}" type="presOf" srcId="{E32287C2-7FC6-4720-B470-89B8FBDA909E}" destId="{C096FBEA-FD42-4CE2-B901-9DCA7C80CEC3}" srcOrd="0" destOrd="0" presId="urn:microsoft.com/office/officeart/2005/8/layout/hList6"/>
    <dgm:cxn modelId="{AD60B02C-FAE3-4C5D-9584-1620AA8FAB9A}" type="presOf" srcId="{00D875FE-410D-41E6-A2AD-088EE3C221A9}" destId="{E4B30298-D026-4DDF-AAF6-88505EDE219D}" srcOrd="0" destOrd="0" presId="urn:microsoft.com/office/officeart/2005/8/layout/hList6"/>
    <dgm:cxn modelId="{906D03BE-A067-4484-AB57-27AEA7556FB9}" type="presOf" srcId="{84E3E5B0-232E-4355-B2D7-1740683E2CA4}" destId="{41482F08-764C-414B-9FF6-0C916454EBF6}" srcOrd="0" destOrd="0" presId="urn:microsoft.com/office/officeart/2005/8/layout/hList6"/>
    <dgm:cxn modelId="{FC8D289D-EE3F-47E8-8329-92621426689F}" type="presOf" srcId="{B95BB86C-155A-4ECE-B391-8D428A8426C9}" destId="{2513AF23-BFFD-433F-AB44-C2579E88DADF}" srcOrd="0" destOrd="0" presId="urn:microsoft.com/office/officeart/2005/8/layout/hList6"/>
    <dgm:cxn modelId="{07BAB51B-7352-477C-9E17-7E07008735E2}" srcId="{84E3E5B0-232E-4355-B2D7-1740683E2CA4}" destId="{B95BB86C-155A-4ECE-B391-8D428A8426C9}" srcOrd="1" destOrd="0" parTransId="{7BFD4B19-B8F4-41D7-AEA7-B663F1E5E7C6}" sibTransId="{6EBE3A76-65EB-4C2B-98EA-A13A61C2B769}"/>
    <dgm:cxn modelId="{F0994F80-7EFF-4CD4-9D4C-CEAE0F04565F}" type="presParOf" srcId="{41482F08-764C-414B-9FF6-0C916454EBF6}" destId="{E4B30298-D026-4DDF-AAF6-88505EDE219D}" srcOrd="0" destOrd="0" presId="urn:microsoft.com/office/officeart/2005/8/layout/hList6"/>
    <dgm:cxn modelId="{52A6DB90-2549-4AEF-B15F-73913F24A3E6}" type="presParOf" srcId="{41482F08-764C-414B-9FF6-0C916454EBF6}" destId="{7804FDD1-23F4-44F4-9A32-28423931E75D}" srcOrd="1" destOrd="0" presId="urn:microsoft.com/office/officeart/2005/8/layout/hList6"/>
    <dgm:cxn modelId="{FE102620-13B4-4290-8457-6347A6BFD2ED}" type="presParOf" srcId="{41482F08-764C-414B-9FF6-0C916454EBF6}" destId="{2513AF23-BFFD-433F-AB44-C2579E88DADF}" srcOrd="2" destOrd="0" presId="urn:microsoft.com/office/officeart/2005/8/layout/hList6"/>
    <dgm:cxn modelId="{A165362D-8964-4D24-B016-C4C369FCB639}" type="presParOf" srcId="{41482F08-764C-414B-9FF6-0C916454EBF6}" destId="{1B68204A-B6B1-4C39-8FAC-5791BE41182E}" srcOrd="3" destOrd="0" presId="urn:microsoft.com/office/officeart/2005/8/layout/hList6"/>
    <dgm:cxn modelId="{0CDBD749-0CD2-4BB1-ADFD-F2F9BB87F8A4}" type="presParOf" srcId="{41482F08-764C-414B-9FF6-0C916454EBF6}" destId="{C096FBEA-FD42-4CE2-B901-9DCA7C80CEC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2334B-9042-4483-9B86-2D433A3875D0}" type="doc">
      <dgm:prSet loTypeId="urn:microsoft.com/office/officeart/2005/8/layout/cycle2" loCatId="cycle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l-GR"/>
        </a:p>
      </dgm:t>
    </dgm:pt>
    <dgm:pt modelId="{5A02F35F-135D-492D-A9C1-D12C662C00F7}">
      <dgm:prSet custT="1"/>
      <dgm:spPr>
        <a:gradFill flip="none" rotWithShape="1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5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  <a:tileRect/>
        </a:gradFill>
      </dgm:spPr>
      <dgm:t>
        <a:bodyPr/>
        <a:lstStyle/>
        <a:p>
          <a:pPr algn="l"/>
          <a:r>
            <a:rPr lang="el-GR" sz="1200" b="1" dirty="0" smtClean="0">
              <a:latin typeface="Georgia" pitchFamily="18" charset="0"/>
            </a:rPr>
            <a:t>ΠΑΓΚΟΣΜΙΑ ΔΙΑΚΗΡΥΞΗ ΔΙΚΑΙΩΜΑΤΩΝ ΤΟΥ ΑΝΘΡΩΠΟΥ: ελευθερίες χρώματος, φύλου, γλώσσας, θρησκείας, πολιτικών πεποιθήσεων, εθνικής και κοινωνικής καταγωγής </a:t>
          </a:r>
          <a:endParaRPr lang="el-GR" sz="1200" b="1" dirty="0">
            <a:latin typeface="Georgia" pitchFamily="18" charset="0"/>
          </a:endParaRPr>
        </a:p>
      </dgm:t>
    </dgm:pt>
    <dgm:pt modelId="{0B6AC258-1347-41BE-BE5C-3CADE03E11EB}" type="parTrans" cxnId="{8C93945E-856A-44F7-867F-A59CF13B5638}">
      <dgm:prSet/>
      <dgm:spPr/>
      <dgm:t>
        <a:bodyPr/>
        <a:lstStyle/>
        <a:p>
          <a:endParaRPr lang="el-GR"/>
        </a:p>
      </dgm:t>
    </dgm:pt>
    <dgm:pt modelId="{60DD2507-FC0A-40FF-92E4-B9EA8DD06E44}" type="sibTrans" cxnId="{8C93945E-856A-44F7-867F-A59CF13B5638}">
      <dgm:prSet/>
      <dgm:spPr/>
      <dgm:t>
        <a:bodyPr/>
        <a:lstStyle/>
        <a:p>
          <a:endParaRPr lang="el-GR"/>
        </a:p>
      </dgm:t>
    </dgm:pt>
    <dgm:pt modelId="{5901F5B7-1950-4E78-84AE-BA9F902ED3BC}">
      <dgm:prSet custT="1"/>
      <dgm:spPr>
        <a:gradFill flip="none" rotWithShape="0">
          <a:gsLst>
            <a:gs pos="0">
              <a:schemeClr val="accent4">
                <a:lumMod val="75000"/>
                <a:shade val="30000"/>
                <a:satMod val="115000"/>
              </a:schemeClr>
            </a:gs>
            <a:gs pos="50000">
              <a:schemeClr val="accent4">
                <a:lumMod val="75000"/>
                <a:shade val="67500"/>
                <a:satMod val="115000"/>
              </a:schemeClr>
            </a:gs>
            <a:gs pos="100000">
              <a:schemeClr val="accent4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pPr algn="l"/>
          <a:r>
            <a:rPr lang="el-GR" sz="1200" b="1" dirty="0" smtClean="0">
              <a:latin typeface="Georgia" pitchFamily="18" charset="0"/>
            </a:rPr>
            <a:t>ΔΙΑΚΗΡΥΞΗ ΤΩΝ ΔΙΚΑΙΩΜΑΤΩΝ ΤΟΥ ΠΑΙΔΙΟΥ: το παιδί χρήζει ειδικής προστασίας,  λήψη αποφάσεων με βάση το απόλυτο συμφέρον του, προστασία από βία, προσβολή, κακομεταχείριση, σεξουαλική  βία, δικαίωμα ελεύθερης σκέψης και συνείδησης, δικαίωμα ψυχοσωματικής  και πνευματικής ανάπτυξης </a:t>
          </a:r>
        </a:p>
      </dgm:t>
    </dgm:pt>
    <dgm:pt modelId="{C329492C-77C8-44E1-8227-366419E478DD}" type="parTrans" cxnId="{F1D02E9C-6321-4ED5-BF25-F0EA179FA0F4}">
      <dgm:prSet/>
      <dgm:spPr/>
      <dgm:t>
        <a:bodyPr/>
        <a:lstStyle/>
        <a:p>
          <a:endParaRPr lang="el-GR"/>
        </a:p>
      </dgm:t>
    </dgm:pt>
    <dgm:pt modelId="{C9FCB49D-604C-48E8-858D-C7579C33805F}" type="sibTrans" cxnId="{F1D02E9C-6321-4ED5-BF25-F0EA179FA0F4}">
      <dgm:prSet/>
      <dgm:spPr/>
      <dgm:t>
        <a:bodyPr/>
        <a:lstStyle/>
        <a:p>
          <a:endParaRPr lang="el-GR"/>
        </a:p>
      </dgm:t>
    </dgm:pt>
    <dgm:pt modelId="{4575AFAB-3A51-4B3B-A57B-F5E9AA5DFF1A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pPr algn="l"/>
          <a:r>
            <a:rPr lang="el-GR" sz="1200" b="1" dirty="0" smtClean="0">
              <a:latin typeface="Georgia" pitchFamily="18" charset="0"/>
            </a:rPr>
            <a:t>Το παιδί δεν πρέπει να υποπίπτει σε καταστάσεις απειλής της σωματικής, ψυχικής και πνευματικής  του ακεραιότητας. </a:t>
          </a:r>
        </a:p>
        <a:p>
          <a:pPr algn="l"/>
          <a:r>
            <a:rPr lang="el-GR" sz="1200" b="1" dirty="0" smtClean="0">
              <a:latin typeface="Georgia" pitchFamily="18" charset="0"/>
            </a:rPr>
            <a:t>Στέρηση συναισθηματικής </a:t>
          </a:r>
        </a:p>
        <a:p>
          <a:pPr algn="l"/>
          <a:r>
            <a:rPr lang="el-GR" sz="1200" b="1" dirty="0" smtClean="0">
              <a:latin typeface="Georgia" pitchFamily="18" charset="0"/>
            </a:rPr>
            <a:t>φροντίδας                     βία και </a:t>
          </a:r>
        </a:p>
        <a:p>
          <a:pPr algn="l"/>
          <a:endParaRPr lang="el-GR" sz="1200" b="1" dirty="0" smtClean="0">
            <a:latin typeface="Georgia" pitchFamily="18" charset="0"/>
          </a:endParaRPr>
        </a:p>
        <a:p>
          <a:pPr algn="l"/>
          <a:r>
            <a:rPr lang="el-GR" sz="1200" b="1" dirty="0" smtClean="0">
              <a:latin typeface="Georgia" pitchFamily="18" charset="0"/>
            </a:rPr>
            <a:t>επιθετικότητα </a:t>
          </a:r>
        </a:p>
        <a:p>
          <a:pPr algn="l"/>
          <a:endParaRPr lang="el-GR" sz="1200" b="1" dirty="0" smtClean="0">
            <a:latin typeface="Georgia" pitchFamily="18" charset="0"/>
          </a:endParaRPr>
        </a:p>
        <a:p>
          <a:pPr algn="l"/>
          <a:r>
            <a:rPr lang="el-GR" sz="1200" b="1" dirty="0" smtClean="0">
              <a:latin typeface="Georgia" pitchFamily="18" charset="0"/>
            </a:rPr>
            <a:t>              </a:t>
          </a:r>
          <a:endParaRPr lang="el-GR" sz="1200" b="1" dirty="0">
            <a:latin typeface="Georgia" pitchFamily="18" charset="0"/>
          </a:endParaRPr>
        </a:p>
      </dgm:t>
    </dgm:pt>
    <dgm:pt modelId="{3F464AF6-93B7-4FCC-B504-E44CFA94340E}" type="parTrans" cxnId="{EC2EF62F-35F4-4378-B9D5-F8CA2E8C4DB2}">
      <dgm:prSet/>
      <dgm:spPr/>
      <dgm:t>
        <a:bodyPr/>
        <a:lstStyle/>
        <a:p>
          <a:endParaRPr lang="el-GR"/>
        </a:p>
      </dgm:t>
    </dgm:pt>
    <dgm:pt modelId="{3897A3BF-4BEA-457A-9E19-3EB4FF966DC6}" type="sibTrans" cxnId="{EC2EF62F-35F4-4378-B9D5-F8CA2E8C4DB2}">
      <dgm:prSet/>
      <dgm:spPr/>
      <dgm:t>
        <a:bodyPr/>
        <a:lstStyle/>
        <a:p>
          <a:endParaRPr lang="el-GR"/>
        </a:p>
      </dgm:t>
    </dgm:pt>
    <dgm:pt modelId="{CA755400-CFB4-45EE-80AC-863D84AD9297}">
      <dgm:prSet custT="1"/>
      <dgm:spPr>
        <a:solidFill>
          <a:srgbClr val="002060"/>
        </a:solidFill>
      </dgm:spPr>
      <dgm:t>
        <a:bodyPr/>
        <a:lstStyle/>
        <a:p>
          <a:pPr algn="l"/>
          <a:endParaRPr lang="el-GR" sz="1100" b="1" dirty="0" smtClean="0">
            <a:latin typeface="Georgia" pitchFamily="18" charset="0"/>
          </a:endParaRPr>
        </a:p>
        <a:p>
          <a:pPr algn="l"/>
          <a:endParaRPr lang="el-GR" sz="1100" b="1" dirty="0" smtClean="0">
            <a:latin typeface="Georgia" pitchFamily="18" charset="0"/>
          </a:endParaRPr>
        </a:p>
        <a:p>
          <a:pPr algn="l"/>
          <a:endParaRPr lang="el-GR" sz="1100" b="1" dirty="0" smtClean="0">
            <a:latin typeface="Georgia" pitchFamily="18" charset="0"/>
          </a:endParaRPr>
        </a:p>
        <a:p>
          <a:pPr algn="l"/>
          <a:r>
            <a:rPr lang="el-GR" sz="1200" b="1" dirty="0" smtClean="0">
              <a:latin typeface="Georgia" pitchFamily="18" charset="0"/>
            </a:rPr>
            <a:t>Το παιδί – θύμα : δυσλειτουργίες σε προσωπική ανάπτυξη, χαμηλή αυτοεκτίμηση, περιορισμένη κοινωνικότητα, ευάλωτο σε καταστάσεις στις οποίες απειλούνται τα δικαιώματα του ως άτομο και ως μέλος του κοινωνικού συνόλου, στοχοποίηση                      </a:t>
          </a:r>
        </a:p>
        <a:p>
          <a:pPr algn="just"/>
          <a:r>
            <a:rPr lang="el-GR" sz="1200" b="1" dirty="0" smtClean="0">
              <a:latin typeface="Georgia" pitchFamily="18" charset="0"/>
            </a:rPr>
            <a:t> </a:t>
          </a:r>
        </a:p>
        <a:p>
          <a:pPr algn="just"/>
          <a:r>
            <a:rPr lang="el-GR" sz="1200" b="1" dirty="0" smtClean="0">
              <a:latin typeface="Georgia" pitchFamily="18" charset="0"/>
            </a:rPr>
            <a:t>απαιτείται μελέτη  των παραγόντων  που  οδήγησαν το παιδί-θύμα και το παιδί-θύτη σ’ αυτήν τη      συμπεριφορά</a:t>
          </a:r>
        </a:p>
        <a:p>
          <a:pPr algn="l"/>
          <a:endParaRPr lang="el-GR" sz="1200" b="1" dirty="0" smtClean="0">
            <a:latin typeface="Georgia" pitchFamily="18" charset="0"/>
          </a:endParaRPr>
        </a:p>
        <a:p>
          <a:pPr algn="l"/>
          <a:endParaRPr lang="el-GR" sz="1200" b="1" dirty="0" smtClean="0">
            <a:latin typeface="Georgia" pitchFamily="18" charset="0"/>
          </a:endParaRPr>
        </a:p>
      </dgm:t>
    </dgm:pt>
    <dgm:pt modelId="{09B5AEB3-D0EC-449D-BCDB-6E594C87374F}" type="parTrans" cxnId="{F8A9CF8D-4969-4212-BB0E-A7F4D2452149}">
      <dgm:prSet/>
      <dgm:spPr/>
      <dgm:t>
        <a:bodyPr/>
        <a:lstStyle/>
        <a:p>
          <a:endParaRPr lang="el-GR"/>
        </a:p>
      </dgm:t>
    </dgm:pt>
    <dgm:pt modelId="{3679AD92-ECD3-49F1-8CC5-461785A51AE2}" type="sibTrans" cxnId="{F8A9CF8D-4969-4212-BB0E-A7F4D2452149}">
      <dgm:prSet/>
      <dgm:spPr/>
      <dgm:t>
        <a:bodyPr/>
        <a:lstStyle/>
        <a:p>
          <a:endParaRPr lang="el-GR"/>
        </a:p>
      </dgm:t>
    </dgm:pt>
    <dgm:pt modelId="{FB191D04-DD5F-4F36-A39C-2E7514F6AE68}" type="pres">
      <dgm:prSet presAssocID="{01A2334B-9042-4483-9B86-2D433A3875D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2DEB3FA-D91E-4F96-937B-5AF0E496E552}" type="pres">
      <dgm:prSet presAssocID="{5A02F35F-135D-492D-A9C1-D12C662C00F7}" presName="node" presStyleLbl="node1" presStyleIdx="0" presStyleCnt="4" custScaleX="123076" custScaleY="114098" custRadScaleRad="90993" custRadScaleInc="393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BE6A1F-817B-4984-8EDC-1C0210C711E0}" type="pres">
      <dgm:prSet presAssocID="{60DD2507-FC0A-40FF-92E4-B9EA8DD06E44}" presName="sibTrans" presStyleLbl="sibTrans2D1" presStyleIdx="0" presStyleCnt="4"/>
      <dgm:spPr/>
      <dgm:t>
        <a:bodyPr/>
        <a:lstStyle/>
        <a:p>
          <a:endParaRPr lang="el-GR"/>
        </a:p>
      </dgm:t>
    </dgm:pt>
    <dgm:pt modelId="{26F82629-7E17-45EF-BD0B-992B7A2E102C}" type="pres">
      <dgm:prSet presAssocID="{60DD2507-FC0A-40FF-92E4-B9EA8DD06E44}" presName="connectorText" presStyleLbl="sibTrans2D1" presStyleIdx="0" presStyleCnt="4"/>
      <dgm:spPr/>
      <dgm:t>
        <a:bodyPr/>
        <a:lstStyle/>
        <a:p>
          <a:endParaRPr lang="el-GR"/>
        </a:p>
      </dgm:t>
    </dgm:pt>
    <dgm:pt modelId="{1BBC3199-8138-4203-BB7B-0E1325386C83}" type="pres">
      <dgm:prSet presAssocID="{5901F5B7-1950-4E78-84AE-BA9F902ED3BC}" presName="node" presStyleLbl="node1" presStyleIdx="1" presStyleCnt="4" custScaleX="151476" custScaleY="151422" custRadScaleRad="125390" custRadScaleInc="-180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B5A5C47-0464-4412-82A9-98A53AD0D2B7}" type="pres">
      <dgm:prSet presAssocID="{C9FCB49D-604C-48E8-858D-C7579C33805F}" presName="sibTrans" presStyleLbl="sibTrans2D1" presStyleIdx="1" presStyleCnt="4"/>
      <dgm:spPr/>
      <dgm:t>
        <a:bodyPr/>
        <a:lstStyle/>
        <a:p>
          <a:endParaRPr lang="el-GR"/>
        </a:p>
      </dgm:t>
    </dgm:pt>
    <dgm:pt modelId="{8C7E905E-AA99-4409-BFCC-FDA812614CFA}" type="pres">
      <dgm:prSet presAssocID="{C9FCB49D-604C-48E8-858D-C7579C33805F}" presName="connectorText" presStyleLbl="sibTrans2D1" presStyleIdx="1" presStyleCnt="4"/>
      <dgm:spPr/>
      <dgm:t>
        <a:bodyPr/>
        <a:lstStyle/>
        <a:p>
          <a:endParaRPr lang="el-GR"/>
        </a:p>
      </dgm:t>
    </dgm:pt>
    <dgm:pt modelId="{194C3612-AA6D-4C95-A2F4-AE5921C03934}" type="pres">
      <dgm:prSet presAssocID="{4575AFAB-3A51-4B3B-A57B-F5E9AA5DFF1A}" presName="node" presStyleLbl="node1" presStyleIdx="2" presStyleCnt="4" custScaleX="157476" custScaleY="132813" custRadScaleRad="87192" custRadScaleInc="-519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7BD047-33AE-4085-B1F9-B62B5B94B267}" type="pres">
      <dgm:prSet presAssocID="{3897A3BF-4BEA-457A-9E19-3EB4FF966DC6}" presName="sibTrans" presStyleLbl="sibTrans2D1" presStyleIdx="2" presStyleCnt="4"/>
      <dgm:spPr/>
      <dgm:t>
        <a:bodyPr/>
        <a:lstStyle/>
        <a:p>
          <a:endParaRPr lang="el-GR"/>
        </a:p>
      </dgm:t>
    </dgm:pt>
    <dgm:pt modelId="{5B3B63E8-E228-4C47-844E-A69A04BD60B7}" type="pres">
      <dgm:prSet presAssocID="{3897A3BF-4BEA-457A-9E19-3EB4FF966DC6}" presName="connectorText" presStyleLbl="sibTrans2D1" presStyleIdx="2" presStyleCnt="4"/>
      <dgm:spPr/>
      <dgm:t>
        <a:bodyPr/>
        <a:lstStyle/>
        <a:p>
          <a:endParaRPr lang="el-GR"/>
        </a:p>
      </dgm:t>
    </dgm:pt>
    <dgm:pt modelId="{3E95B335-3D6A-4FE3-A992-55F08C066076}" type="pres">
      <dgm:prSet presAssocID="{CA755400-CFB4-45EE-80AC-863D84AD9297}" presName="node" presStyleLbl="node1" presStyleIdx="3" presStyleCnt="4" custScaleX="149437" custScaleY="174686" custRadScaleRad="125502" custRadScaleInc="568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838B3E8-8361-4BAC-B151-93BA70B83032}" type="pres">
      <dgm:prSet presAssocID="{3679AD92-ECD3-49F1-8CC5-461785A51AE2}" presName="sibTrans" presStyleLbl="sibTrans2D1" presStyleIdx="3" presStyleCnt="4" custFlipVert="1" custFlipHor="1" custScaleX="15326" custScaleY="9931" custLinFactX="-203122" custLinFactNeighborX="-300000" custLinFactNeighborY="-63447"/>
      <dgm:spPr/>
      <dgm:t>
        <a:bodyPr/>
        <a:lstStyle/>
        <a:p>
          <a:endParaRPr lang="el-GR"/>
        </a:p>
      </dgm:t>
    </dgm:pt>
    <dgm:pt modelId="{533F215C-4883-4688-884F-1FD3EED3BDE8}" type="pres">
      <dgm:prSet presAssocID="{3679AD92-ECD3-49F1-8CC5-461785A51AE2}" presName="connectorText" presStyleLbl="sibTrans2D1" presStyleIdx="3" presStyleCnt="4"/>
      <dgm:spPr/>
      <dgm:t>
        <a:bodyPr/>
        <a:lstStyle/>
        <a:p>
          <a:endParaRPr lang="el-GR"/>
        </a:p>
      </dgm:t>
    </dgm:pt>
  </dgm:ptLst>
  <dgm:cxnLst>
    <dgm:cxn modelId="{8C49E72B-2B0E-41B5-A423-F75B49D5B6A4}" type="presOf" srcId="{3897A3BF-4BEA-457A-9E19-3EB4FF966DC6}" destId="{427BD047-33AE-4085-B1F9-B62B5B94B267}" srcOrd="0" destOrd="0" presId="urn:microsoft.com/office/officeart/2005/8/layout/cycle2"/>
    <dgm:cxn modelId="{F1D02E9C-6321-4ED5-BF25-F0EA179FA0F4}" srcId="{01A2334B-9042-4483-9B86-2D433A3875D0}" destId="{5901F5B7-1950-4E78-84AE-BA9F902ED3BC}" srcOrd="1" destOrd="0" parTransId="{C329492C-77C8-44E1-8227-366419E478DD}" sibTransId="{C9FCB49D-604C-48E8-858D-C7579C33805F}"/>
    <dgm:cxn modelId="{EC2EF62F-35F4-4378-B9D5-F8CA2E8C4DB2}" srcId="{01A2334B-9042-4483-9B86-2D433A3875D0}" destId="{4575AFAB-3A51-4B3B-A57B-F5E9AA5DFF1A}" srcOrd="2" destOrd="0" parTransId="{3F464AF6-93B7-4FCC-B504-E44CFA94340E}" sibTransId="{3897A3BF-4BEA-457A-9E19-3EB4FF966DC6}"/>
    <dgm:cxn modelId="{C0F42018-D9F5-4922-92BC-0BF2B5DB88BB}" type="presOf" srcId="{3897A3BF-4BEA-457A-9E19-3EB4FF966DC6}" destId="{5B3B63E8-E228-4C47-844E-A69A04BD60B7}" srcOrd="1" destOrd="0" presId="urn:microsoft.com/office/officeart/2005/8/layout/cycle2"/>
    <dgm:cxn modelId="{FBE91355-6F34-4C41-BAE3-B60B04E61FB7}" type="presOf" srcId="{3679AD92-ECD3-49F1-8CC5-461785A51AE2}" destId="{8838B3E8-8361-4BAC-B151-93BA70B83032}" srcOrd="0" destOrd="0" presId="urn:microsoft.com/office/officeart/2005/8/layout/cycle2"/>
    <dgm:cxn modelId="{49672DE2-A59E-425D-8F57-05E96D1DA6C9}" type="presOf" srcId="{60DD2507-FC0A-40FF-92E4-B9EA8DD06E44}" destId="{26F82629-7E17-45EF-BD0B-992B7A2E102C}" srcOrd="1" destOrd="0" presId="urn:microsoft.com/office/officeart/2005/8/layout/cycle2"/>
    <dgm:cxn modelId="{F8A9CF8D-4969-4212-BB0E-A7F4D2452149}" srcId="{01A2334B-9042-4483-9B86-2D433A3875D0}" destId="{CA755400-CFB4-45EE-80AC-863D84AD9297}" srcOrd="3" destOrd="0" parTransId="{09B5AEB3-D0EC-449D-BCDB-6E594C87374F}" sibTransId="{3679AD92-ECD3-49F1-8CC5-461785A51AE2}"/>
    <dgm:cxn modelId="{5DE8C305-4684-439D-8C50-5A02C7CBFF09}" type="presOf" srcId="{4575AFAB-3A51-4B3B-A57B-F5E9AA5DFF1A}" destId="{194C3612-AA6D-4C95-A2F4-AE5921C03934}" srcOrd="0" destOrd="0" presId="urn:microsoft.com/office/officeart/2005/8/layout/cycle2"/>
    <dgm:cxn modelId="{DAD663A1-6639-44AB-B8B6-A5D759747CFF}" type="presOf" srcId="{C9FCB49D-604C-48E8-858D-C7579C33805F}" destId="{8C7E905E-AA99-4409-BFCC-FDA812614CFA}" srcOrd="1" destOrd="0" presId="urn:microsoft.com/office/officeart/2005/8/layout/cycle2"/>
    <dgm:cxn modelId="{2767672D-D80A-4B95-A7C2-8225FB549C35}" type="presOf" srcId="{60DD2507-FC0A-40FF-92E4-B9EA8DD06E44}" destId="{62BE6A1F-817B-4984-8EDC-1C0210C711E0}" srcOrd="0" destOrd="0" presId="urn:microsoft.com/office/officeart/2005/8/layout/cycle2"/>
    <dgm:cxn modelId="{6EBDA635-5544-4E7D-916E-20DD0D0D645A}" type="presOf" srcId="{CA755400-CFB4-45EE-80AC-863D84AD9297}" destId="{3E95B335-3D6A-4FE3-A992-55F08C066076}" srcOrd="0" destOrd="0" presId="urn:microsoft.com/office/officeart/2005/8/layout/cycle2"/>
    <dgm:cxn modelId="{F3CFC449-B7D7-412C-AA0B-45C12A95DF64}" type="presOf" srcId="{3679AD92-ECD3-49F1-8CC5-461785A51AE2}" destId="{533F215C-4883-4688-884F-1FD3EED3BDE8}" srcOrd="1" destOrd="0" presId="urn:microsoft.com/office/officeart/2005/8/layout/cycle2"/>
    <dgm:cxn modelId="{6B51B0E2-E475-4C36-919E-E72230B5FABE}" type="presOf" srcId="{01A2334B-9042-4483-9B86-2D433A3875D0}" destId="{FB191D04-DD5F-4F36-A39C-2E7514F6AE68}" srcOrd="0" destOrd="0" presId="urn:microsoft.com/office/officeart/2005/8/layout/cycle2"/>
    <dgm:cxn modelId="{1B9EC83E-FF2A-4314-BA3E-D85518F781CC}" type="presOf" srcId="{5901F5B7-1950-4E78-84AE-BA9F902ED3BC}" destId="{1BBC3199-8138-4203-BB7B-0E1325386C83}" srcOrd="0" destOrd="0" presId="urn:microsoft.com/office/officeart/2005/8/layout/cycle2"/>
    <dgm:cxn modelId="{8C93945E-856A-44F7-867F-A59CF13B5638}" srcId="{01A2334B-9042-4483-9B86-2D433A3875D0}" destId="{5A02F35F-135D-492D-A9C1-D12C662C00F7}" srcOrd="0" destOrd="0" parTransId="{0B6AC258-1347-41BE-BE5C-3CADE03E11EB}" sibTransId="{60DD2507-FC0A-40FF-92E4-B9EA8DD06E44}"/>
    <dgm:cxn modelId="{89FC56D6-3F58-46AF-B097-49F742386458}" type="presOf" srcId="{C9FCB49D-604C-48E8-858D-C7579C33805F}" destId="{4B5A5C47-0464-4412-82A9-98A53AD0D2B7}" srcOrd="0" destOrd="0" presId="urn:microsoft.com/office/officeart/2005/8/layout/cycle2"/>
    <dgm:cxn modelId="{B8C99FD2-2873-4073-9AA5-D80A164A0252}" type="presOf" srcId="{5A02F35F-135D-492D-A9C1-D12C662C00F7}" destId="{72DEB3FA-D91E-4F96-937B-5AF0E496E552}" srcOrd="0" destOrd="0" presId="urn:microsoft.com/office/officeart/2005/8/layout/cycle2"/>
    <dgm:cxn modelId="{4A6BABC3-7075-466A-9868-8B9870D7F5E1}" type="presParOf" srcId="{FB191D04-DD5F-4F36-A39C-2E7514F6AE68}" destId="{72DEB3FA-D91E-4F96-937B-5AF0E496E552}" srcOrd="0" destOrd="0" presId="urn:microsoft.com/office/officeart/2005/8/layout/cycle2"/>
    <dgm:cxn modelId="{1C6567F1-446D-45BB-B688-639549326E62}" type="presParOf" srcId="{FB191D04-DD5F-4F36-A39C-2E7514F6AE68}" destId="{62BE6A1F-817B-4984-8EDC-1C0210C711E0}" srcOrd="1" destOrd="0" presId="urn:microsoft.com/office/officeart/2005/8/layout/cycle2"/>
    <dgm:cxn modelId="{29E62FBF-0C69-49E5-A81A-400694A93CA8}" type="presParOf" srcId="{62BE6A1F-817B-4984-8EDC-1C0210C711E0}" destId="{26F82629-7E17-45EF-BD0B-992B7A2E102C}" srcOrd="0" destOrd="0" presId="urn:microsoft.com/office/officeart/2005/8/layout/cycle2"/>
    <dgm:cxn modelId="{C13A14C2-39E0-46F9-8971-CED5CBE79F74}" type="presParOf" srcId="{FB191D04-DD5F-4F36-A39C-2E7514F6AE68}" destId="{1BBC3199-8138-4203-BB7B-0E1325386C83}" srcOrd="2" destOrd="0" presId="urn:microsoft.com/office/officeart/2005/8/layout/cycle2"/>
    <dgm:cxn modelId="{026ED8D3-50E0-460E-B4BF-9BD7A9471BD0}" type="presParOf" srcId="{FB191D04-DD5F-4F36-A39C-2E7514F6AE68}" destId="{4B5A5C47-0464-4412-82A9-98A53AD0D2B7}" srcOrd="3" destOrd="0" presId="urn:microsoft.com/office/officeart/2005/8/layout/cycle2"/>
    <dgm:cxn modelId="{DE1B31A1-7DCB-49BF-8308-A93F403B8407}" type="presParOf" srcId="{4B5A5C47-0464-4412-82A9-98A53AD0D2B7}" destId="{8C7E905E-AA99-4409-BFCC-FDA812614CFA}" srcOrd="0" destOrd="0" presId="urn:microsoft.com/office/officeart/2005/8/layout/cycle2"/>
    <dgm:cxn modelId="{7E805DF1-07B7-4F59-8433-5519197CB16E}" type="presParOf" srcId="{FB191D04-DD5F-4F36-A39C-2E7514F6AE68}" destId="{194C3612-AA6D-4C95-A2F4-AE5921C03934}" srcOrd="4" destOrd="0" presId="urn:microsoft.com/office/officeart/2005/8/layout/cycle2"/>
    <dgm:cxn modelId="{74FDB4E8-ECF3-423B-A5B7-22602140A544}" type="presParOf" srcId="{FB191D04-DD5F-4F36-A39C-2E7514F6AE68}" destId="{427BD047-33AE-4085-B1F9-B62B5B94B267}" srcOrd="5" destOrd="0" presId="urn:microsoft.com/office/officeart/2005/8/layout/cycle2"/>
    <dgm:cxn modelId="{5C36F9FA-0F5F-4960-9D13-8F6C3A8592C3}" type="presParOf" srcId="{427BD047-33AE-4085-B1F9-B62B5B94B267}" destId="{5B3B63E8-E228-4C47-844E-A69A04BD60B7}" srcOrd="0" destOrd="0" presId="urn:microsoft.com/office/officeart/2005/8/layout/cycle2"/>
    <dgm:cxn modelId="{A2DE2DF4-EE3D-4AD5-A662-451AF37CD3E4}" type="presParOf" srcId="{FB191D04-DD5F-4F36-A39C-2E7514F6AE68}" destId="{3E95B335-3D6A-4FE3-A992-55F08C066076}" srcOrd="6" destOrd="0" presId="urn:microsoft.com/office/officeart/2005/8/layout/cycle2"/>
    <dgm:cxn modelId="{86F9B71B-53CE-4C61-B829-13F5418AE67C}" type="presParOf" srcId="{FB191D04-DD5F-4F36-A39C-2E7514F6AE68}" destId="{8838B3E8-8361-4BAC-B151-93BA70B83032}" srcOrd="7" destOrd="0" presId="urn:microsoft.com/office/officeart/2005/8/layout/cycle2"/>
    <dgm:cxn modelId="{4DF24231-423F-4102-A5F2-977CD89A60F8}" type="presParOf" srcId="{8838B3E8-8361-4BAC-B151-93BA70B83032}" destId="{533F215C-4883-4688-884F-1FD3EED3BDE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32FE09-21C8-4B61-A920-43EDB681B06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441FDB2-9A66-4345-8A1C-A8DA07F8C720}">
      <dgm:prSet phldrT="[Κείμενο]" custT="1"/>
      <dgm:spPr/>
      <dgm:t>
        <a:bodyPr/>
        <a:lstStyle/>
        <a:p>
          <a:r>
            <a:rPr lang="el-G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Ευρωπαϊκό Θεσμικό Πλαίσιο</a:t>
          </a:r>
          <a:endParaRPr lang="el-GR" sz="18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AE3EF490-E1AD-4AE5-9BBB-F029B50FA8F8}" type="parTrans" cxnId="{FEE38B7F-4984-4C32-8752-DC4E88A5F15B}">
      <dgm:prSet/>
      <dgm:spPr/>
      <dgm:t>
        <a:bodyPr/>
        <a:lstStyle/>
        <a:p>
          <a:endParaRPr lang="el-GR"/>
        </a:p>
      </dgm:t>
    </dgm:pt>
    <dgm:pt modelId="{521CC8E9-3F52-4145-969D-4588CD4F2FAC}" type="sibTrans" cxnId="{FEE38B7F-4984-4C32-8752-DC4E88A5F15B}">
      <dgm:prSet/>
      <dgm:spPr/>
      <dgm:t>
        <a:bodyPr/>
        <a:lstStyle/>
        <a:p>
          <a:endParaRPr lang="el-GR"/>
        </a:p>
      </dgm:t>
    </dgm:pt>
    <dgm:pt modelId="{7C6D7A68-99D4-4547-9B49-31DC69FDA9F3}">
      <dgm:prSet phldrT="[Κείμενο]" custT="1"/>
      <dgm:spPr/>
      <dgm:t>
        <a:bodyPr/>
        <a:lstStyle/>
        <a:p>
          <a:endParaRPr lang="el-GR" sz="1600" b="1" dirty="0" smtClean="0">
            <a:latin typeface="Georgia" pitchFamily="18" charset="0"/>
          </a:endParaRPr>
        </a:p>
        <a:p>
          <a:r>
            <a:rPr lang="el-GR" sz="1600" b="1" dirty="0" smtClean="0">
              <a:latin typeface="Georgia" pitchFamily="18" charset="0"/>
            </a:rPr>
            <a:t>ΕΥΡΩΠΑΙΚΗ ΕΠΙΤΡΟΠΗ: στόχος: η προστασία των δικαιωμάτων του παιδιού. Αναγνωρίζει σε </a:t>
          </a:r>
          <a:r>
            <a:rPr lang="el-GR" sz="1600" b="1" i="1" dirty="0" smtClean="0">
              <a:latin typeface="Georgia" pitchFamily="18" charset="0"/>
            </a:rPr>
            <a:t>Χάρτη Θεμελιωδών Δικαιωμάτων της Ευρωπαϊκής Ένωσης </a:t>
          </a:r>
          <a:r>
            <a:rPr lang="el-GR" sz="1600" b="1" i="0" dirty="0" smtClean="0">
              <a:latin typeface="Georgia" pitchFamily="18" charset="0"/>
            </a:rPr>
            <a:t>– 2006 : ασφάλεια, σεβασμό ιδιωτικής και οικογενειακής ζωής, ελευθερία σκέψης, θρησκείας, ελεύθερης έκφρασης. </a:t>
          </a:r>
          <a:endParaRPr lang="el-GR" sz="1600" b="1" dirty="0">
            <a:latin typeface="Georgia" pitchFamily="18" charset="0"/>
          </a:endParaRPr>
        </a:p>
      </dgm:t>
    </dgm:pt>
    <dgm:pt modelId="{F9AC2413-C566-4D96-997F-F57C0E128F6D}" type="parTrans" cxnId="{BA5640D6-101C-402D-94BF-22D97B528899}">
      <dgm:prSet/>
      <dgm:spPr/>
      <dgm:t>
        <a:bodyPr/>
        <a:lstStyle/>
        <a:p>
          <a:endParaRPr lang="el-GR"/>
        </a:p>
      </dgm:t>
    </dgm:pt>
    <dgm:pt modelId="{3FAD82EC-64DD-4077-8551-584EDE713426}" type="sibTrans" cxnId="{BA5640D6-101C-402D-94BF-22D97B528899}">
      <dgm:prSet/>
      <dgm:spPr/>
      <dgm:t>
        <a:bodyPr/>
        <a:lstStyle/>
        <a:p>
          <a:endParaRPr lang="el-GR"/>
        </a:p>
      </dgm:t>
    </dgm:pt>
    <dgm:pt modelId="{D221AF3D-932F-43CB-BC27-6D6DD51EAE79}">
      <dgm:prSet phldrT="[Κείμενο]" phldr="1"/>
      <dgm:spPr/>
      <dgm:t>
        <a:bodyPr/>
        <a:lstStyle/>
        <a:p>
          <a:endParaRPr lang="el-GR" dirty="0"/>
        </a:p>
      </dgm:t>
    </dgm:pt>
    <dgm:pt modelId="{FA10AE66-7B89-4CCD-9F9E-E54F60B9F79D}" type="parTrans" cxnId="{67F425B6-88DC-4AA9-B41D-D5A07ECBD224}">
      <dgm:prSet/>
      <dgm:spPr/>
      <dgm:t>
        <a:bodyPr/>
        <a:lstStyle/>
        <a:p>
          <a:endParaRPr lang="el-GR"/>
        </a:p>
      </dgm:t>
    </dgm:pt>
    <dgm:pt modelId="{B12F3F78-5002-4E9C-9F73-536167ECDA15}" type="sibTrans" cxnId="{67F425B6-88DC-4AA9-B41D-D5A07ECBD224}">
      <dgm:prSet/>
      <dgm:spPr/>
      <dgm:t>
        <a:bodyPr/>
        <a:lstStyle/>
        <a:p>
          <a:endParaRPr lang="el-GR"/>
        </a:p>
      </dgm:t>
    </dgm:pt>
    <dgm:pt modelId="{DFC728E2-EFFC-444B-94C5-F7C061DA805F}">
      <dgm:prSet phldrT="[Κείμενο]" phldr="1"/>
      <dgm:spPr/>
      <dgm:t>
        <a:bodyPr/>
        <a:lstStyle/>
        <a:p>
          <a:endParaRPr lang="el-GR" dirty="0"/>
        </a:p>
      </dgm:t>
    </dgm:pt>
    <dgm:pt modelId="{B8C5B9B4-C551-4559-B2D0-CA03D13AFB28}" type="parTrans" cxnId="{41CF8000-C4E4-4EC9-8A33-010F42F65195}">
      <dgm:prSet/>
      <dgm:spPr/>
      <dgm:t>
        <a:bodyPr/>
        <a:lstStyle/>
        <a:p>
          <a:endParaRPr lang="el-GR"/>
        </a:p>
      </dgm:t>
    </dgm:pt>
    <dgm:pt modelId="{FEBACC3F-59E4-4DFF-971D-CAE01A3DD038}" type="sibTrans" cxnId="{41CF8000-C4E4-4EC9-8A33-010F42F65195}">
      <dgm:prSet/>
      <dgm:spPr/>
      <dgm:t>
        <a:bodyPr/>
        <a:lstStyle/>
        <a:p>
          <a:endParaRPr lang="el-GR"/>
        </a:p>
      </dgm:t>
    </dgm:pt>
    <dgm:pt modelId="{458AE1FA-D0B6-462D-8B00-41F7D5B51051}">
      <dgm:prSet phldrT="[Κείμενο]" phldr="1"/>
      <dgm:spPr/>
      <dgm:t>
        <a:bodyPr/>
        <a:lstStyle/>
        <a:p>
          <a:endParaRPr lang="el-GR" dirty="0"/>
        </a:p>
      </dgm:t>
    </dgm:pt>
    <dgm:pt modelId="{6F11B19F-A8EE-43D8-B3BD-0AEA29F578A8}" type="parTrans" cxnId="{C6D8B77C-B203-4C64-B4A6-88954B7AE4CA}">
      <dgm:prSet/>
      <dgm:spPr/>
      <dgm:t>
        <a:bodyPr/>
        <a:lstStyle/>
        <a:p>
          <a:endParaRPr lang="el-GR"/>
        </a:p>
      </dgm:t>
    </dgm:pt>
    <dgm:pt modelId="{FA8E85D8-58CA-4485-9582-5FF2F6BA3A8A}" type="sibTrans" cxnId="{C6D8B77C-B203-4C64-B4A6-88954B7AE4CA}">
      <dgm:prSet/>
      <dgm:spPr/>
      <dgm:t>
        <a:bodyPr/>
        <a:lstStyle/>
        <a:p>
          <a:endParaRPr lang="el-GR"/>
        </a:p>
      </dgm:t>
    </dgm:pt>
    <dgm:pt modelId="{44127ADB-687B-4AE6-B4E8-AB83A630E530}">
      <dgm:prSet/>
      <dgm:spPr/>
      <dgm:t>
        <a:bodyPr/>
        <a:lstStyle/>
        <a:p>
          <a:endParaRPr lang="el-GR" dirty="0"/>
        </a:p>
      </dgm:t>
    </dgm:pt>
    <dgm:pt modelId="{BF4852B1-E0EF-40E4-BD21-09B439261D35}" type="parTrans" cxnId="{9CD6E8B2-2FCB-4EE4-9A9C-A0CFDDCF9EFC}">
      <dgm:prSet/>
      <dgm:spPr/>
      <dgm:t>
        <a:bodyPr/>
        <a:lstStyle/>
        <a:p>
          <a:endParaRPr lang="el-GR"/>
        </a:p>
      </dgm:t>
    </dgm:pt>
    <dgm:pt modelId="{8FC5BD44-A644-4B27-A206-E4A6A724D47D}" type="sibTrans" cxnId="{9CD6E8B2-2FCB-4EE4-9A9C-A0CFDDCF9EFC}">
      <dgm:prSet/>
      <dgm:spPr/>
      <dgm:t>
        <a:bodyPr/>
        <a:lstStyle/>
        <a:p>
          <a:endParaRPr lang="el-GR"/>
        </a:p>
      </dgm:t>
    </dgm:pt>
    <dgm:pt modelId="{451214C5-0E0C-4890-90A1-BAA5935E9E48}">
      <dgm:prSet custT="1"/>
      <dgm:spPr/>
      <dgm:t>
        <a:bodyPr/>
        <a:lstStyle/>
        <a:p>
          <a:r>
            <a:rPr lang="el-GR" sz="1600" b="1" dirty="0" smtClean="0">
              <a:latin typeface="Georgia" pitchFamily="18" charset="0"/>
            </a:rPr>
            <a:t>Ευρωπαϊκό Ερευνητικό Διακρατικό Πρόγραμμα </a:t>
          </a:r>
          <a:r>
            <a:rPr lang="en-GB" sz="1600" b="1" dirty="0" smtClean="0">
              <a:latin typeface="Georgia" pitchFamily="18" charset="0"/>
            </a:rPr>
            <a:t>DAPHNE: </a:t>
          </a:r>
          <a:r>
            <a:rPr lang="el-GR" sz="1600" b="1" dirty="0" smtClean="0">
              <a:latin typeface="Georgia" pitchFamily="18" charset="0"/>
            </a:rPr>
            <a:t>Επισημαίνει ότι στην Ελλάδα δεν υπάρχει συγκεκριμένο θεσμικό πλαίσιο, το Υ. Π. πρέπει να εκδώσει εγκύκλιο με αρμοδιότητες υπευθύνων. </a:t>
          </a:r>
        </a:p>
      </dgm:t>
    </dgm:pt>
    <dgm:pt modelId="{3FEB6F17-28BE-404B-A3C0-D61BE8F6DB0E}" type="parTrans" cxnId="{7936A87E-1F6E-4C4B-954A-501B13CC3225}">
      <dgm:prSet/>
      <dgm:spPr/>
      <dgm:t>
        <a:bodyPr/>
        <a:lstStyle/>
        <a:p>
          <a:endParaRPr lang="el-GR"/>
        </a:p>
      </dgm:t>
    </dgm:pt>
    <dgm:pt modelId="{CB0A5358-6633-4CB0-970C-B6CC9752CE28}" type="sibTrans" cxnId="{7936A87E-1F6E-4C4B-954A-501B13CC3225}">
      <dgm:prSet/>
      <dgm:spPr/>
      <dgm:t>
        <a:bodyPr/>
        <a:lstStyle/>
        <a:p>
          <a:endParaRPr lang="el-GR"/>
        </a:p>
      </dgm:t>
    </dgm:pt>
    <dgm:pt modelId="{5FA60A9F-78C6-4867-A885-6B807D3EC406}">
      <dgm:prSet custT="1"/>
      <dgm:spPr/>
      <dgm:t>
        <a:bodyPr/>
        <a:lstStyle/>
        <a:p>
          <a:r>
            <a:rPr lang="el-GR" sz="1600" b="1" dirty="0" smtClean="0">
              <a:latin typeface="Georgia" pitchFamily="18" charset="0"/>
            </a:rPr>
            <a:t>ΣΥΜΒΟΥΛΙΟ ΤΗΣ ΕΥΡΩΠΗΣ: </a:t>
          </a:r>
          <a:r>
            <a:rPr lang="el-GR" sz="1600" b="1" i="1" dirty="0" smtClean="0">
              <a:latin typeface="Georgia" pitchFamily="18" charset="0"/>
            </a:rPr>
            <a:t>΄</a:t>
          </a:r>
          <a:r>
            <a:rPr lang="en-GB" sz="1600" b="1" i="1" dirty="0" smtClean="0">
              <a:latin typeface="Georgia" pitchFamily="18" charset="0"/>
            </a:rPr>
            <a:t>Building a Europe for and with children</a:t>
          </a:r>
          <a:r>
            <a:rPr lang="el-GR" sz="1600" b="1" i="1" dirty="0" smtClean="0">
              <a:latin typeface="Georgia" pitchFamily="18" charset="0"/>
            </a:rPr>
            <a:t>΄ - </a:t>
          </a:r>
          <a:r>
            <a:rPr lang="el-GR" sz="1600" b="1" i="0" dirty="0" smtClean="0">
              <a:latin typeface="Georgia" pitchFamily="18" charset="0"/>
            </a:rPr>
            <a:t>2006 : εξάλειψη μορφών βίας, εγγύηση δικαιωμάτων παιδιών, σεβασμός απόψεων παιδιού, εκπαιδευτικά προγράμματα για προώθηση ανθρωπίνων δικαιωμάτων, μέτρα για εξάλειψη σχολικής βίας. </a:t>
          </a:r>
          <a:endParaRPr lang="el-GR" sz="1600" b="1" dirty="0" smtClean="0">
            <a:latin typeface="Georgia" pitchFamily="18" charset="0"/>
          </a:endParaRPr>
        </a:p>
      </dgm:t>
    </dgm:pt>
    <dgm:pt modelId="{F61FB6BC-7FAD-4729-8CF6-B00890B57F87}" type="parTrans" cxnId="{D923534F-883E-4C0D-BAD5-BA30FD4D0558}">
      <dgm:prSet/>
      <dgm:spPr/>
      <dgm:t>
        <a:bodyPr/>
        <a:lstStyle/>
        <a:p>
          <a:endParaRPr lang="el-GR"/>
        </a:p>
      </dgm:t>
    </dgm:pt>
    <dgm:pt modelId="{6F08EFF5-90E1-4E8E-BDC6-150179C3C3CF}" type="sibTrans" cxnId="{D923534F-883E-4C0D-BAD5-BA30FD4D0558}">
      <dgm:prSet/>
      <dgm:spPr/>
      <dgm:t>
        <a:bodyPr/>
        <a:lstStyle/>
        <a:p>
          <a:endParaRPr lang="el-GR"/>
        </a:p>
      </dgm:t>
    </dgm:pt>
    <dgm:pt modelId="{5DB6B8C0-E612-465E-ADF5-56C489E2287E}">
      <dgm:prSet custT="1"/>
      <dgm:spPr/>
      <dgm:t>
        <a:bodyPr/>
        <a:lstStyle/>
        <a:p>
          <a:endParaRPr lang="el-GR" sz="1600" b="1" dirty="0" smtClean="0">
            <a:latin typeface="Georgia" pitchFamily="18" charset="0"/>
          </a:endParaRPr>
        </a:p>
        <a:p>
          <a:r>
            <a:rPr lang="el-GR" sz="1600" b="1" dirty="0" smtClean="0">
              <a:latin typeface="Georgia" pitchFamily="18" charset="0"/>
            </a:rPr>
            <a:t>ΣΥΜΒΟΥΛΙΟ ΤΗΣ ΕΥΡΩΠΗΣ: </a:t>
          </a:r>
          <a:r>
            <a:rPr lang="el-GR" sz="1600" b="1" i="1" dirty="0" smtClean="0">
              <a:latin typeface="Georgia" pitchFamily="18" charset="0"/>
            </a:rPr>
            <a:t>Ευρωπαϊκός Καταστατικός Χάρτης για Δημοκρατικά Σχολεία Χωρίς Βία –</a:t>
          </a:r>
          <a:r>
            <a:rPr lang="el-GR" sz="1600" b="1" i="0" dirty="0" smtClean="0">
              <a:latin typeface="Georgia" pitchFamily="18" charset="0"/>
            </a:rPr>
            <a:t> 2004, </a:t>
          </a:r>
          <a:r>
            <a:rPr lang="el-GR" sz="1600" b="1" i="1" dirty="0" smtClean="0">
              <a:latin typeface="Georgia" pitchFamily="18" charset="0"/>
            </a:rPr>
            <a:t>Πρακτικός Οδηγός για την Δημοκρατική Διακυβέρνηση των Σχολείων- </a:t>
          </a:r>
          <a:r>
            <a:rPr lang="el-GR" sz="1600" b="1" i="0" dirty="0" smtClean="0">
              <a:latin typeface="Georgia" pitchFamily="18" charset="0"/>
            </a:rPr>
            <a:t>2006 : ανάγκη επιμόρφωσης Εκπαιδευτικών και παιδιών ως μέτοχοι                             της εκπαιδευτικής διαδικασίας. </a:t>
          </a:r>
          <a:endParaRPr lang="el-GR" sz="1600" b="1" dirty="0" smtClean="0">
            <a:latin typeface="Georgia" pitchFamily="18" charset="0"/>
          </a:endParaRPr>
        </a:p>
      </dgm:t>
    </dgm:pt>
    <dgm:pt modelId="{E465ED1B-2AA6-434B-A991-83605448089D}" type="parTrans" cxnId="{38284317-1C28-4463-8A4E-7F65FD95BC60}">
      <dgm:prSet/>
      <dgm:spPr/>
      <dgm:t>
        <a:bodyPr/>
        <a:lstStyle/>
        <a:p>
          <a:endParaRPr lang="el-GR"/>
        </a:p>
      </dgm:t>
    </dgm:pt>
    <dgm:pt modelId="{E1A507A9-0FD6-4310-8634-13BB215CE7F3}" type="sibTrans" cxnId="{38284317-1C28-4463-8A4E-7F65FD95BC60}">
      <dgm:prSet/>
      <dgm:spPr/>
      <dgm:t>
        <a:bodyPr/>
        <a:lstStyle/>
        <a:p>
          <a:endParaRPr lang="el-GR"/>
        </a:p>
      </dgm:t>
    </dgm:pt>
    <dgm:pt modelId="{DCB3E292-F270-462E-9528-31B8EAA0DDD9}">
      <dgm:prSet/>
      <dgm:spPr/>
      <dgm:t>
        <a:bodyPr/>
        <a:lstStyle/>
        <a:p>
          <a:endParaRPr lang="el-GR" dirty="0"/>
        </a:p>
      </dgm:t>
    </dgm:pt>
    <dgm:pt modelId="{F2ADA06B-E5B7-427E-8583-B81CFB1CFB8C}" type="parTrans" cxnId="{86B43F66-65E4-4ABE-9514-D31E7790D56E}">
      <dgm:prSet/>
      <dgm:spPr/>
      <dgm:t>
        <a:bodyPr/>
        <a:lstStyle/>
        <a:p>
          <a:endParaRPr lang="el-GR"/>
        </a:p>
      </dgm:t>
    </dgm:pt>
    <dgm:pt modelId="{4A5E0265-EA3A-41F9-A807-2BF6F7CF191F}" type="sibTrans" cxnId="{86B43F66-65E4-4ABE-9514-D31E7790D56E}">
      <dgm:prSet/>
      <dgm:spPr/>
      <dgm:t>
        <a:bodyPr/>
        <a:lstStyle/>
        <a:p>
          <a:endParaRPr lang="el-GR"/>
        </a:p>
      </dgm:t>
    </dgm:pt>
    <dgm:pt modelId="{D4247062-6B04-48FF-B157-A938DBE19F49}" type="pres">
      <dgm:prSet presAssocID="{F632FE09-21C8-4B61-A920-43EDB681B06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46613CE-0F70-4325-817C-EE3E57905D46}" type="pres">
      <dgm:prSet presAssocID="{F632FE09-21C8-4B61-A920-43EDB681B064}" presName="matrix" presStyleCnt="0"/>
      <dgm:spPr/>
    </dgm:pt>
    <dgm:pt modelId="{667EFC26-C4FE-4826-9630-D6D663227B21}" type="pres">
      <dgm:prSet presAssocID="{F632FE09-21C8-4B61-A920-43EDB681B064}" presName="tile1" presStyleLbl="node1" presStyleIdx="0" presStyleCnt="4" custLinFactNeighborX="-6600" custLinFactNeighborY="-1420"/>
      <dgm:spPr/>
      <dgm:t>
        <a:bodyPr/>
        <a:lstStyle/>
        <a:p>
          <a:endParaRPr lang="el-GR"/>
        </a:p>
      </dgm:t>
    </dgm:pt>
    <dgm:pt modelId="{6592E397-7E0C-4EA4-9370-712360C799AB}" type="pres">
      <dgm:prSet presAssocID="{F632FE09-21C8-4B61-A920-43EDB681B06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98A762B-C8EA-49DC-956C-DB0058E92633}" type="pres">
      <dgm:prSet presAssocID="{F632FE09-21C8-4B61-A920-43EDB681B064}" presName="tile2" presStyleLbl="node1" presStyleIdx="1" presStyleCnt="4" custLinFactNeighborX="941" custLinFactNeighborY="-1459"/>
      <dgm:spPr/>
      <dgm:t>
        <a:bodyPr/>
        <a:lstStyle/>
        <a:p>
          <a:endParaRPr lang="el-GR"/>
        </a:p>
      </dgm:t>
    </dgm:pt>
    <dgm:pt modelId="{21AA9C09-7958-4D1D-9404-8A5E5C3BAD38}" type="pres">
      <dgm:prSet presAssocID="{F632FE09-21C8-4B61-A920-43EDB681B06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42DB195-EFEE-4472-8D59-565C009519FF}" type="pres">
      <dgm:prSet presAssocID="{F632FE09-21C8-4B61-A920-43EDB681B064}" presName="tile3" presStyleLbl="node1" presStyleIdx="2" presStyleCnt="4" custLinFactNeighborY="-1408"/>
      <dgm:spPr/>
      <dgm:t>
        <a:bodyPr/>
        <a:lstStyle/>
        <a:p>
          <a:endParaRPr lang="el-GR"/>
        </a:p>
      </dgm:t>
    </dgm:pt>
    <dgm:pt modelId="{33BEFB17-C8B6-4685-A637-EA63BA8C06B7}" type="pres">
      <dgm:prSet presAssocID="{F632FE09-21C8-4B61-A920-43EDB681B06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009B7D4-0624-48EA-881E-6B982B965EC6}" type="pres">
      <dgm:prSet presAssocID="{F632FE09-21C8-4B61-A920-43EDB681B064}" presName="tile4" presStyleLbl="node1" presStyleIdx="3" presStyleCnt="4" custLinFactNeighborX="5621" custLinFactNeighborY="-1408"/>
      <dgm:spPr/>
      <dgm:t>
        <a:bodyPr/>
        <a:lstStyle/>
        <a:p>
          <a:endParaRPr lang="el-GR"/>
        </a:p>
      </dgm:t>
    </dgm:pt>
    <dgm:pt modelId="{47CE8716-0D75-4140-A725-9C53E86B1494}" type="pres">
      <dgm:prSet presAssocID="{F632FE09-21C8-4B61-A920-43EDB681B06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8798CF9-9D87-43C8-99C4-B3CE55D95D2B}" type="pres">
      <dgm:prSet presAssocID="{F632FE09-21C8-4B61-A920-43EDB681B064}" presName="centerTile" presStyleLbl="fgShp" presStyleIdx="0" presStyleCnt="1" custScaleY="75675" custLinFactNeighborX="-1444" custLinFactNeighborY="5405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FEE38B7F-4984-4C32-8752-DC4E88A5F15B}" srcId="{F632FE09-21C8-4B61-A920-43EDB681B064}" destId="{8441FDB2-9A66-4345-8A1C-A8DA07F8C720}" srcOrd="0" destOrd="0" parTransId="{AE3EF490-E1AD-4AE5-9BBB-F029B50FA8F8}" sibTransId="{521CC8E9-3F52-4145-969D-4588CD4F2FAC}"/>
    <dgm:cxn modelId="{7936A87E-1F6E-4C4B-954A-501B13CC3225}" srcId="{8441FDB2-9A66-4345-8A1C-A8DA07F8C720}" destId="{451214C5-0E0C-4890-90A1-BAA5935E9E48}" srcOrd="3" destOrd="0" parTransId="{3FEB6F17-28BE-404B-A3C0-D61BE8F6DB0E}" sibTransId="{CB0A5358-6633-4CB0-970C-B6CC9752CE28}"/>
    <dgm:cxn modelId="{83391FD8-DA16-4F54-9B03-56FA416FCF02}" type="presOf" srcId="{7C6D7A68-99D4-4547-9B49-31DC69FDA9F3}" destId="{667EFC26-C4FE-4826-9630-D6D663227B21}" srcOrd="0" destOrd="0" presId="urn:microsoft.com/office/officeart/2005/8/layout/matrix1"/>
    <dgm:cxn modelId="{D923534F-883E-4C0D-BAD5-BA30FD4D0558}" srcId="{8441FDB2-9A66-4345-8A1C-A8DA07F8C720}" destId="{5FA60A9F-78C6-4867-A885-6B807D3EC406}" srcOrd="2" destOrd="0" parTransId="{F61FB6BC-7FAD-4729-8CF6-B00890B57F87}" sibTransId="{6F08EFF5-90E1-4E8E-BDC6-150179C3C3CF}"/>
    <dgm:cxn modelId="{430619FD-A747-4292-8CB1-0D43A5FF79A5}" type="presOf" srcId="{5DB6B8C0-E612-465E-ADF5-56C489E2287E}" destId="{21AA9C09-7958-4D1D-9404-8A5E5C3BAD38}" srcOrd="1" destOrd="0" presId="urn:microsoft.com/office/officeart/2005/8/layout/matrix1"/>
    <dgm:cxn modelId="{86B43F66-65E4-4ABE-9514-D31E7790D56E}" srcId="{F632FE09-21C8-4B61-A920-43EDB681B064}" destId="{DCB3E292-F270-462E-9528-31B8EAA0DDD9}" srcOrd="1" destOrd="0" parTransId="{F2ADA06B-E5B7-427E-8583-B81CFB1CFB8C}" sibTransId="{4A5E0265-EA3A-41F9-A807-2BF6F7CF191F}"/>
    <dgm:cxn modelId="{BA5640D6-101C-402D-94BF-22D97B528899}" srcId="{8441FDB2-9A66-4345-8A1C-A8DA07F8C720}" destId="{7C6D7A68-99D4-4547-9B49-31DC69FDA9F3}" srcOrd="0" destOrd="0" parTransId="{F9AC2413-C566-4D96-997F-F57C0E128F6D}" sibTransId="{3FAD82EC-64DD-4077-8551-584EDE713426}"/>
    <dgm:cxn modelId="{D2C78F65-647C-4A8A-A847-49ACC9797040}" type="presOf" srcId="{451214C5-0E0C-4890-90A1-BAA5935E9E48}" destId="{47CE8716-0D75-4140-A725-9C53E86B1494}" srcOrd="1" destOrd="0" presId="urn:microsoft.com/office/officeart/2005/8/layout/matrix1"/>
    <dgm:cxn modelId="{B5330DA6-9FC4-43A8-90D3-44F6D330266C}" type="presOf" srcId="{5FA60A9F-78C6-4867-A885-6B807D3EC406}" destId="{33BEFB17-C8B6-4685-A637-EA63BA8C06B7}" srcOrd="1" destOrd="0" presId="urn:microsoft.com/office/officeart/2005/8/layout/matrix1"/>
    <dgm:cxn modelId="{9CD6E8B2-2FCB-4EE4-9A9C-A0CFDDCF9EFC}" srcId="{8441FDB2-9A66-4345-8A1C-A8DA07F8C720}" destId="{44127ADB-687B-4AE6-B4E8-AB83A630E530}" srcOrd="4" destOrd="0" parTransId="{BF4852B1-E0EF-40E4-BD21-09B439261D35}" sibTransId="{8FC5BD44-A644-4B27-A206-E4A6A724D47D}"/>
    <dgm:cxn modelId="{135A0C70-791E-472B-BC48-FF60F296D647}" type="presOf" srcId="{7C6D7A68-99D4-4547-9B49-31DC69FDA9F3}" destId="{6592E397-7E0C-4EA4-9370-712360C799AB}" srcOrd="1" destOrd="0" presId="urn:microsoft.com/office/officeart/2005/8/layout/matrix1"/>
    <dgm:cxn modelId="{67F425B6-88DC-4AA9-B41D-D5A07ECBD224}" srcId="{8441FDB2-9A66-4345-8A1C-A8DA07F8C720}" destId="{D221AF3D-932F-43CB-BC27-6D6DD51EAE79}" srcOrd="5" destOrd="0" parTransId="{FA10AE66-7B89-4CCD-9F9E-E54F60B9F79D}" sibTransId="{B12F3F78-5002-4E9C-9F73-536167ECDA15}"/>
    <dgm:cxn modelId="{1B5052EB-7770-47CE-A3EE-BF654254582D}" type="presOf" srcId="{5DB6B8C0-E612-465E-ADF5-56C489E2287E}" destId="{798A762B-C8EA-49DC-956C-DB0058E92633}" srcOrd="0" destOrd="0" presId="urn:microsoft.com/office/officeart/2005/8/layout/matrix1"/>
    <dgm:cxn modelId="{BB77A455-723F-4198-AFAA-9B31FCC21A7E}" type="presOf" srcId="{F632FE09-21C8-4B61-A920-43EDB681B064}" destId="{D4247062-6B04-48FF-B157-A938DBE19F49}" srcOrd="0" destOrd="0" presId="urn:microsoft.com/office/officeart/2005/8/layout/matrix1"/>
    <dgm:cxn modelId="{B209FA52-D717-4936-89B1-47EE1DB1BB13}" type="presOf" srcId="{5FA60A9F-78C6-4867-A885-6B807D3EC406}" destId="{442DB195-EFEE-4472-8D59-565C009519FF}" srcOrd="0" destOrd="0" presId="urn:microsoft.com/office/officeart/2005/8/layout/matrix1"/>
    <dgm:cxn modelId="{41CF8000-C4E4-4EC9-8A33-010F42F65195}" srcId="{8441FDB2-9A66-4345-8A1C-A8DA07F8C720}" destId="{DFC728E2-EFFC-444B-94C5-F7C061DA805F}" srcOrd="6" destOrd="0" parTransId="{B8C5B9B4-C551-4559-B2D0-CA03D13AFB28}" sibTransId="{FEBACC3F-59E4-4DFF-971D-CAE01A3DD038}"/>
    <dgm:cxn modelId="{671B38BD-5E79-4B86-BA70-EBDF231AFFFA}" type="presOf" srcId="{451214C5-0E0C-4890-90A1-BAA5935E9E48}" destId="{7009B7D4-0624-48EA-881E-6B982B965EC6}" srcOrd="0" destOrd="0" presId="urn:microsoft.com/office/officeart/2005/8/layout/matrix1"/>
    <dgm:cxn modelId="{BA3C383A-7AFE-4EFF-BC42-AF1D1F6A7BA8}" type="presOf" srcId="{8441FDB2-9A66-4345-8A1C-A8DA07F8C720}" destId="{A8798CF9-9D87-43C8-99C4-B3CE55D95D2B}" srcOrd="0" destOrd="0" presId="urn:microsoft.com/office/officeart/2005/8/layout/matrix1"/>
    <dgm:cxn modelId="{38284317-1C28-4463-8A4E-7F65FD95BC60}" srcId="{8441FDB2-9A66-4345-8A1C-A8DA07F8C720}" destId="{5DB6B8C0-E612-465E-ADF5-56C489E2287E}" srcOrd="1" destOrd="0" parTransId="{E465ED1B-2AA6-434B-A991-83605448089D}" sibTransId="{E1A507A9-0FD6-4310-8634-13BB215CE7F3}"/>
    <dgm:cxn modelId="{C6D8B77C-B203-4C64-B4A6-88954B7AE4CA}" srcId="{8441FDB2-9A66-4345-8A1C-A8DA07F8C720}" destId="{458AE1FA-D0B6-462D-8B00-41F7D5B51051}" srcOrd="7" destOrd="0" parTransId="{6F11B19F-A8EE-43D8-B3BD-0AEA29F578A8}" sibTransId="{FA8E85D8-58CA-4485-9582-5FF2F6BA3A8A}"/>
    <dgm:cxn modelId="{973AA1BA-B65B-4E45-A132-F23919C096A9}" type="presParOf" srcId="{D4247062-6B04-48FF-B157-A938DBE19F49}" destId="{346613CE-0F70-4325-817C-EE3E57905D46}" srcOrd="0" destOrd="0" presId="urn:microsoft.com/office/officeart/2005/8/layout/matrix1"/>
    <dgm:cxn modelId="{60B05D0A-0265-412E-AD3D-4DE9F4FD55CC}" type="presParOf" srcId="{346613CE-0F70-4325-817C-EE3E57905D46}" destId="{667EFC26-C4FE-4826-9630-D6D663227B21}" srcOrd="0" destOrd="0" presId="urn:microsoft.com/office/officeart/2005/8/layout/matrix1"/>
    <dgm:cxn modelId="{D49D390A-8F3C-4566-A351-197660F364E6}" type="presParOf" srcId="{346613CE-0F70-4325-817C-EE3E57905D46}" destId="{6592E397-7E0C-4EA4-9370-712360C799AB}" srcOrd="1" destOrd="0" presId="urn:microsoft.com/office/officeart/2005/8/layout/matrix1"/>
    <dgm:cxn modelId="{9B78747B-DAAD-4D0A-8A87-139A1D3E2B0A}" type="presParOf" srcId="{346613CE-0F70-4325-817C-EE3E57905D46}" destId="{798A762B-C8EA-49DC-956C-DB0058E92633}" srcOrd="2" destOrd="0" presId="urn:microsoft.com/office/officeart/2005/8/layout/matrix1"/>
    <dgm:cxn modelId="{C8AC2727-7347-40A6-BD8E-DA95391C5AAD}" type="presParOf" srcId="{346613CE-0F70-4325-817C-EE3E57905D46}" destId="{21AA9C09-7958-4D1D-9404-8A5E5C3BAD38}" srcOrd="3" destOrd="0" presId="urn:microsoft.com/office/officeart/2005/8/layout/matrix1"/>
    <dgm:cxn modelId="{E36055DE-E308-49D0-B923-006151A2A352}" type="presParOf" srcId="{346613CE-0F70-4325-817C-EE3E57905D46}" destId="{442DB195-EFEE-4472-8D59-565C009519FF}" srcOrd="4" destOrd="0" presId="urn:microsoft.com/office/officeart/2005/8/layout/matrix1"/>
    <dgm:cxn modelId="{4A45AC52-F5B6-4E62-AFC6-C7575DC29AA0}" type="presParOf" srcId="{346613CE-0F70-4325-817C-EE3E57905D46}" destId="{33BEFB17-C8B6-4685-A637-EA63BA8C06B7}" srcOrd="5" destOrd="0" presId="urn:microsoft.com/office/officeart/2005/8/layout/matrix1"/>
    <dgm:cxn modelId="{9824934D-355E-44B5-A474-BBB8132305BE}" type="presParOf" srcId="{346613CE-0F70-4325-817C-EE3E57905D46}" destId="{7009B7D4-0624-48EA-881E-6B982B965EC6}" srcOrd="6" destOrd="0" presId="urn:microsoft.com/office/officeart/2005/8/layout/matrix1"/>
    <dgm:cxn modelId="{F655BF66-789E-4228-9B66-6607347E71D4}" type="presParOf" srcId="{346613CE-0F70-4325-817C-EE3E57905D46}" destId="{47CE8716-0D75-4140-A725-9C53E86B1494}" srcOrd="7" destOrd="0" presId="urn:microsoft.com/office/officeart/2005/8/layout/matrix1"/>
    <dgm:cxn modelId="{5C2389A8-8AB0-48EE-9B36-84BA83978FB4}" type="presParOf" srcId="{D4247062-6B04-48FF-B157-A938DBE19F49}" destId="{A8798CF9-9D87-43C8-99C4-B3CE55D95D2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400ACA-9CAB-4897-870D-2C5F7BE2AAD2}" type="doc">
      <dgm:prSet loTypeId="urn:microsoft.com/office/officeart/2005/8/layout/vList3#1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18B3BA52-35E9-49DE-9808-4A678F32682C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pPr rtl="0"/>
          <a:r>
            <a:rPr lang="el-GR" sz="1600" b="1" dirty="0" smtClean="0">
              <a:solidFill>
                <a:schemeClr val="tx1"/>
              </a:solidFill>
              <a:latin typeface="Georgia" pitchFamily="18" charset="0"/>
            </a:rPr>
            <a:t>           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Δίκτυο Πρόληψης και Αντιμετώπισης των Φαινομένων Σχολικής Βίας και Εκφοβισμού (</a:t>
          </a:r>
          <a:r>
            <a:rPr lang="el-GR" sz="1400" b="1" dirty="0" smtClean="0">
              <a:solidFill>
                <a:schemeClr val="bg1"/>
              </a:solidFill>
              <a:latin typeface="Georgia" pitchFamily="18" charset="0"/>
            </a:rPr>
            <a:t>Υπουργείο Πολιτισμού Παιδείας και Θρησκευμάτων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)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2CFC979C-90E8-427C-9C97-979EE7A1CB83}" type="parTrans" cxnId="{CDE9249E-19B5-41E6-A72B-E8BADA3BDAA6}">
      <dgm:prSet/>
      <dgm:spPr/>
      <dgm:t>
        <a:bodyPr/>
        <a:lstStyle/>
        <a:p>
          <a:endParaRPr lang="el-GR"/>
        </a:p>
      </dgm:t>
    </dgm:pt>
    <dgm:pt modelId="{EF2AF044-548E-4BCE-B613-430175140BE8}" type="sibTrans" cxnId="{CDE9249E-19B5-41E6-A72B-E8BADA3BDAA6}">
      <dgm:prSet/>
      <dgm:spPr/>
      <dgm:t>
        <a:bodyPr/>
        <a:lstStyle/>
        <a:p>
          <a:endParaRPr lang="el-GR"/>
        </a:p>
      </dgm:t>
    </dgm:pt>
    <dgm:pt modelId="{6BC07DDC-8776-48AF-A109-B6AD72B01011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 rtl="0"/>
          <a:r>
            <a:rPr lang="el-GR" sz="1800" b="1" i="1" dirty="0" smtClean="0">
              <a:solidFill>
                <a:schemeClr val="bg1"/>
              </a:solidFill>
              <a:latin typeface="Georgia" pitchFamily="18" charset="0"/>
            </a:rPr>
            <a:t>     </a:t>
          </a:r>
          <a:r>
            <a:rPr lang="el-GR" sz="1800" b="1" dirty="0" smtClean="0"/>
            <a:t>Κεντρική Επιστημονική Επιτροπή</a:t>
          </a:r>
          <a:endParaRPr lang="el-GR" sz="1800" b="1" dirty="0">
            <a:solidFill>
              <a:schemeClr val="bg1"/>
            </a:solidFill>
            <a:latin typeface="Georgia" pitchFamily="18" charset="0"/>
          </a:endParaRPr>
        </a:p>
      </dgm:t>
    </dgm:pt>
    <dgm:pt modelId="{4DA70D35-663C-4D2B-B065-D5A9A49F1573}" type="parTrans" cxnId="{E28EE8A8-6F2E-4B22-9551-1CA23FDA0A08}">
      <dgm:prSet/>
      <dgm:spPr/>
      <dgm:t>
        <a:bodyPr/>
        <a:lstStyle/>
        <a:p>
          <a:endParaRPr lang="el-GR"/>
        </a:p>
      </dgm:t>
    </dgm:pt>
    <dgm:pt modelId="{6AC899ED-F790-4DBA-A5E0-34BA9DB2C7F9}" type="sibTrans" cxnId="{E28EE8A8-6F2E-4B22-9551-1CA23FDA0A08}">
      <dgm:prSet/>
      <dgm:spPr/>
      <dgm:t>
        <a:bodyPr/>
        <a:lstStyle/>
        <a:p>
          <a:endParaRPr lang="el-GR"/>
        </a:p>
      </dgm:t>
    </dgm:pt>
    <dgm:pt modelId="{8F05F414-769A-4D4D-AE1C-2DE0C4E745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l-GR" sz="1600" dirty="0" smtClean="0">
              <a:solidFill>
                <a:schemeClr val="tx1"/>
              </a:solidFill>
              <a:latin typeface="Georgia" pitchFamily="18" charset="0"/>
            </a:rPr>
            <a:t>    </a:t>
          </a:r>
          <a:r>
            <a:rPr lang="el-GR" sz="1600" b="1" dirty="0" smtClean="0"/>
            <a:t>Περιοδική εκτίμηση του φαινομένου σχολικής βίας και εκφοβισμού σε επίπεδο Σχολικής Μονάδας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40BD6B5F-C23A-47BD-BAEA-194FD84A81BD}" type="parTrans" cxnId="{6D67B04E-D7DA-4CEF-8063-423A45F72048}">
      <dgm:prSet/>
      <dgm:spPr/>
      <dgm:t>
        <a:bodyPr/>
        <a:lstStyle/>
        <a:p>
          <a:endParaRPr lang="el-GR"/>
        </a:p>
      </dgm:t>
    </dgm:pt>
    <dgm:pt modelId="{D276C3E4-69E7-4AD4-8B49-EAE3E5C3349A}" type="sibTrans" cxnId="{6D67B04E-D7DA-4CEF-8063-423A45F72048}">
      <dgm:prSet/>
      <dgm:spPr/>
      <dgm:t>
        <a:bodyPr/>
        <a:lstStyle/>
        <a:p>
          <a:endParaRPr lang="el-GR"/>
        </a:p>
      </dgm:t>
    </dgm:pt>
    <dgm:pt modelId="{73EFA35D-3CD4-4E12-9A57-47FAD8C2A624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000" dirty="0" smtClean="0">
              <a:solidFill>
                <a:schemeClr val="tx1"/>
              </a:solidFill>
              <a:latin typeface="Georgia" pitchFamily="18" charset="0"/>
            </a:rPr>
            <a:t> 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      </a:t>
          </a:r>
          <a:r>
            <a:rPr lang="el-GR" sz="1600" b="1" dirty="0" smtClean="0"/>
            <a:t>Ενημέρωση – επιμόρφωση εκπαιδευτικών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213D0794-BA9E-4FFB-886B-887BA05F9DD6}" type="parTrans" cxnId="{157C158D-7B7E-4D8F-B9D3-73499818FCCC}">
      <dgm:prSet/>
      <dgm:spPr/>
      <dgm:t>
        <a:bodyPr/>
        <a:lstStyle/>
        <a:p>
          <a:endParaRPr lang="el-GR"/>
        </a:p>
      </dgm:t>
    </dgm:pt>
    <dgm:pt modelId="{3E1BE28C-5E79-43C0-ADFC-3DEC6CFB4CCB}" type="sibTrans" cxnId="{157C158D-7B7E-4D8F-B9D3-73499818FCCC}">
      <dgm:prSet/>
      <dgm:spPr/>
      <dgm:t>
        <a:bodyPr/>
        <a:lstStyle/>
        <a:p>
          <a:endParaRPr lang="el-GR"/>
        </a:p>
      </dgm:t>
    </dgm:pt>
    <dgm:pt modelId="{4431501D-92F5-494C-B8B4-D0815B02598F}">
      <dgm:prSet custT="1"/>
      <dgm:spPr>
        <a:solidFill>
          <a:schemeClr val="accent1"/>
        </a:solidFill>
      </dgm:spPr>
      <dgm:t>
        <a:bodyPr/>
        <a:lstStyle/>
        <a:p>
          <a:pPr algn="l" rtl="0"/>
          <a:r>
            <a:rPr lang="el-GR" sz="1800" b="1" dirty="0" smtClean="0">
              <a:solidFill>
                <a:schemeClr val="bg1"/>
              </a:solidFill>
              <a:latin typeface="Georgia" pitchFamily="18" charset="0"/>
            </a:rPr>
            <a:t>                </a:t>
          </a:r>
          <a:r>
            <a:rPr lang="el-GR" sz="1800" b="1" dirty="0" smtClean="0"/>
            <a:t>Δράσεις ευαισθητοποίησης - ενημέρωσης </a:t>
          </a:r>
          <a:r>
            <a:rPr lang="el-GR" sz="1800" b="1" dirty="0" smtClean="0">
              <a:solidFill>
                <a:schemeClr val="bg1"/>
              </a:solidFill>
              <a:latin typeface="Georgia" pitchFamily="18" charset="0"/>
            </a:rPr>
            <a:t> </a:t>
          </a:r>
          <a:endParaRPr lang="el-GR" sz="1800" b="1" dirty="0">
            <a:solidFill>
              <a:schemeClr val="bg1"/>
            </a:solidFill>
            <a:latin typeface="Georgia" pitchFamily="18" charset="0"/>
          </a:endParaRPr>
        </a:p>
      </dgm:t>
    </dgm:pt>
    <dgm:pt modelId="{C3249E6B-24C6-490F-A0B3-C84301BD23E8}" type="parTrans" cxnId="{B8A9C3E9-E9F8-4653-A265-AFC1DD7FADF1}">
      <dgm:prSet/>
      <dgm:spPr/>
      <dgm:t>
        <a:bodyPr/>
        <a:lstStyle/>
        <a:p>
          <a:endParaRPr lang="el-GR"/>
        </a:p>
      </dgm:t>
    </dgm:pt>
    <dgm:pt modelId="{2B126360-7FA5-40D3-BDD2-0891A67F77E7}" type="sibTrans" cxnId="{B8A9C3E9-E9F8-4653-A265-AFC1DD7FADF1}">
      <dgm:prSet/>
      <dgm:spPr/>
      <dgm:t>
        <a:bodyPr/>
        <a:lstStyle/>
        <a:p>
          <a:endParaRPr lang="el-GR"/>
        </a:p>
      </dgm:t>
    </dgm:pt>
    <dgm:pt modelId="{0E448388-AC2E-4B8D-BF02-DC79741D59F3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r" rtl="0"/>
          <a:r>
            <a:rPr lang="el-GR" sz="1550" dirty="0" smtClean="0"/>
            <a:t>Επιτροπή Συντονιστών Δράσεων Πρόληψης (Ε.ΣΥ.Δ..Π) - Περιφερειακές Ομάδες Δράσεων Πρόληψης (ΠΟΔΠ)</a:t>
          </a:r>
          <a:endParaRPr lang="el-GR" sz="1550" b="1" dirty="0">
            <a:solidFill>
              <a:schemeClr val="bg1"/>
            </a:solidFill>
            <a:latin typeface="Georgia" pitchFamily="18" charset="0"/>
          </a:endParaRPr>
        </a:p>
      </dgm:t>
    </dgm:pt>
    <dgm:pt modelId="{A5874F53-021D-4CB1-A3A2-DD0D1ABAEF17}" type="parTrans" cxnId="{C5458910-2DC2-40E6-9C54-ADF6477114AA}">
      <dgm:prSet/>
      <dgm:spPr/>
      <dgm:t>
        <a:bodyPr/>
        <a:lstStyle/>
        <a:p>
          <a:endParaRPr lang="el-GR"/>
        </a:p>
      </dgm:t>
    </dgm:pt>
    <dgm:pt modelId="{033E2C8E-92FC-4482-9956-FEAC92EFA415}" type="sibTrans" cxnId="{C5458910-2DC2-40E6-9C54-ADF6477114AA}">
      <dgm:prSet/>
      <dgm:spPr/>
      <dgm:t>
        <a:bodyPr/>
        <a:lstStyle/>
        <a:p>
          <a:endParaRPr lang="el-GR"/>
        </a:p>
      </dgm:t>
    </dgm:pt>
    <dgm:pt modelId="{9ABA3CDF-3A11-40D6-BDD3-75D88DEDEE34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r" rtl="0"/>
          <a:r>
            <a:rPr lang="el-GR" sz="1550" b="1" dirty="0" smtClean="0">
              <a:solidFill>
                <a:schemeClr val="bg1"/>
              </a:solidFill>
              <a:latin typeface="Georgia" pitchFamily="18" charset="0"/>
            </a:rPr>
            <a:t>                             Σχολικές Μονάδες - Ομάδες Δράσεων Πρόληψης (ΟΔΠ)</a:t>
          </a:r>
          <a:endParaRPr lang="el-GR" sz="1550" b="1" dirty="0">
            <a:solidFill>
              <a:schemeClr val="bg1"/>
            </a:solidFill>
            <a:latin typeface="Georgia" pitchFamily="18" charset="0"/>
          </a:endParaRPr>
        </a:p>
      </dgm:t>
    </dgm:pt>
    <dgm:pt modelId="{B536A19E-F19F-48D2-880F-73A770526D3F}" type="parTrans" cxnId="{9A91DCAF-9AF3-426C-96D4-FF78B3A9E5C6}">
      <dgm:prSet/>
      <dgm:spPr/>
      <dgm:t>
        <a:bodyPr/>
        <a:lstStyle/>
        <a:p>
          <a:endParaRPr lang="el-GR"/>
        </a:p>
      </dgm:t>
    </dgm:pt>
    <dgm:pt modelId="{6505BD6D-3635-42F5-85BD-5799294CEA47}" type="sibTrans" cxnId="{9A91DCAF-9AF3-426C-96D4-FF78B3A9E5C6}">
      <dgm:prSet/>
      <dgm:spPr/>
      <dgm:t>
        <a:bodyPr/>
        <a:lstStyle/>
        <a:p>
          <a:endParaRPr lang="el-GR"/>
        </a:p>
      </dgm:t>
    </dgm:pt>
    <dgm:pt modelId="{03FE053C-4680-4283-A37C-AD1471104E70}" type="pres">
      <dgm:prSet presAssocID="{34400ACA-9CAB-4897-870D-2C5F7BE2AAD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F80192F-CDAA-4327-AC19-90B54604D7C9}" type="pres">
      <dgm:prSet presAssocID="{18B3BA52-35E9-49DE-9808-4A678F32682C}" presName="composite" presStyleCnt="0"/>
      <dgm:spPr/>
    </dgm:pt>
    <dgm:pt modelId="{28051C79-00B9-4E07-86B4-2A129ED9B4AB}" type="pres">
      <dgm:prSet presAssocID="{18B3BA52-35E9-49DE-9808-4A678F32682C}" presName="imgShp" presStyleLbl="fgImgPlace1" presStyleIdx="0" presStyleCnt="7" custLinFactNeighborX="-49259" custLinFactNeighborY="1139"/>
      <dgm:spPr>
        <a:blipFill rotWithShape="0">
          <a:blip xmlns:r="http://schemas.openxmlformats.org/officeDocument/2006/relationships" r:embed="rId1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effectLst>
          <a:outerShdw blurRad="50800" dist="25000" dir="5400000" rotWithShape="0">
            <a:srgbClr val="FF0000">
              <a:alpha val="38000"/>
            </a:srgbClr>
          </a:outerShdw>
        </a:effectLst>
      </dgm:spPr>
      <dgm:t>
        <a:bodyPr/>
        <a:lstStyle/>
        <a:p>
          <a:endParaRPr lang="el-GR"/>
        </a:p>
      </dgm:t>
    </dgm:pt>
    <dgm:pt modelId="{7D580616-6DAF-4184-B56A-49CBEEB7FD43}" type="pres">
      <dgm:prSet presAssocID="{18B3BA52-35E9-49DE-9808-4A678F32682C}" presName="txShp" presStyleLbl="node1" presStyleIdx="0" presStyleCnt="7" custScaleX="132214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C740D4E-DCA4-43BA-A740-EECBE1D5F5B4}" type="pres">
      <dgm:prSet presAssocID="{EF2AF044-548E-4BCE-B613-430175140BE8}" presName="spacing" presStyleCnt="0"/>
      <dgm:spPr/>
    </dgm:pt>
    <dgm:pt modelId="{41B29D72-8A32-4512-83BA-6D171D975ECD}" type="pres">
      <dgm:prSet presAssocID="{6BC07DDC-8776-48AF-A109-B6AD72B01011}" presName="composite" presStyleCnt="0"/>
      <dgm:spPr/>
    </dgm:pt>
    <dgm:pt modelId="{5787433D-132C-441C-8571-023E1EDC98A3}" type="pres">
      <dgm:prSet presAssocID="{6BC07DDC-8776-48AF-A109-B6AD72B01011}" presName="imgShp" presStyleLbl="fgImgPlace1" presStyleIdx="1" presStyleCnt="7" custScaleX="100000" custLinFactNeighborX="-73206" custLinFactNeighborY="5946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64D6DEA6-1C3E-463F-9FCA-99F1515C916E}" type="pres">
      <dgm:prSet presAssocID="{6BC07DDC-8776-48AF-A109-B6AD72B01011}" presName="txShp" presStyleLbl="node1" presStyleIdx="1" presStyleCnt="7" custScaleX="132214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87C9CE8-6410-475D-AB17-0BF0952546F7}" type="pres">
      <dgm:prSet presAssocID="{6AC899ED-F790-4DBA-A5E0-34BA9DB2C7F9}" presName="spacing" presStyleCnt="0"/>
      <dgm:spPr/>
    </dgm:pt>
    <dgm:pt modelId="{50234AA1-E96A-42FB-9046-A590B6F4B2C5}" type="pres">
      <dgm:prSet presAssocID="{0E448388-AC2E-4B8D-BF02-DC79741D59F3}" presName="composite" presStyleCnt="0"/>
      <dgm:spPr/>
    </dgm:pt>
    <dgm:pt modelId="{F19644A3-A479-42F9-9E3D-8FB65F66129A}" type="pres">
      <dgm:prSet presAssocID="{0E448388-AC2E-4B8D-BF02-DC79741D59F3}" presName="imgShp" presStyleLbl="fgImgPlace1" presStyleIdx="2" presStyleCnt="7" custLinFactX="85944" custLinFactNeighborX="100000" custLinFactNeighborY="-13237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E4569AF7-0820-48A1-86A8-66EED2B75E91}" type="pres">
      <dgm:prSet presAssocID="{0E448388-AC2E-4B8D-BF02-DC79741D59F3}" presName="txShp" presStyleLbl="node1" presStyleIdx="2" presStyleCnt="7" custLinFactNeighborX="8352" custLinFactNeighborY="-1323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D4C267C-7DDB-4B41-AA6C-8308F4127138}" type="pres">
      <dgm:prSet presAssocID="{033E2C8E-92FC-4482-9956-FEAC92EFA415}" presName="spacing" presStyleCnt="0"/>
      <dgm:spPr/>
    </dgm:pt>
    <dgm:pt modelId="{989188CC-60E8-41BD-AE84-C9571275224B}" type="pres">
      <dgm:prSet presAssocID="{9ABA3CDF-3A11-40D6-BDD3-75D88DEDEE34}" presName="composite" presStyleCnt="0"/>
      <dgm:spPr/>
    </dgm:pt>
    <dgm:pt modelId="{B5AAD8EE-27EA-48DD-B988-21BBE6B7549E}" type="pres">
      <dgm:prSet presAssocID="{9ABA3CDF-3A11-40D6-BDD3-75D88DEDEE34}" presName="imgShp" presStyleLbl="fgImgPlace1" presStyleIdx="3" presStyleCnt="7" custLinFactX="84176" custLinFactNeighborX="100000" custLinFactNeighborY="-6577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9C39D715-8B3D-46AA-B9BF-9B02161C6039}" type="pres">
      <dgm:prSet presAssocID="{9ABA3CDF-3A11-40D6-BDD3-75D88DEDEE34}" presName="txShp" presStyleLbl="node1" presStyleIdx="3" presStyleCnt="7" custScaleX="98287" custLinFactNeighborX="8440" custLinFactNeighborY="-657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D19665-C29E-497B-BD21-9BD8EC3CC93A}" type="pres">
      <dgm:prSet presAssocID="{6505BD6D-3635-42F5-85BD-5799294CEA47}" presName="spacing" presStyleCnt="0"/>
      <dgm:spPr/>
    </dgm:pt>
    <dgm:pt modelId="{CEDDA808-422E-4C6C-B96D-4FAE88745E63}" type="pres">
      <dgm:prSet presAssocID="{8F05F414-769A-4D4D-AE1C-2DE0C4E7455D}" presName="composite" presStyleCnt="0"/>
      <dgm:spPr/>
    </dgm:pt>
    <dgm:pt modelId="{CAEEE0F4-CEE2-4E1C-A725-E175D4B2E811}" type="pres">
      <dgm:prSet presAssocID="{8F05F414-769A-4D4D-AE1C-2DE0C4E7455D}" presName="imgShp" presStyleLbl="fgImgPlace1" presStyleIdx="4" presStyleCnt="7" custLinFactX="-9683" custLinFactNeighborX="-100000" custLinFactNeighborY="2139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A4FED741-A0E7-41E8-BF80-161E07AB59B7}" type="pres">
      <dgm:prSet presAssocID="{8F05F414-769A-4D4D-AE1C-2DE0C4E7455D}" presName="txShp" presStyleLbl="node1" presStyleIdx="4" presStyleCnt="7" custScaleX="132214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CD90A4-F2E6-4159-B22B-CD9CDCAF22A5}" type="pres">
      <dgm:prSet presAssocID="{D276C3E4-69E7-4AD4-8B49-EAE3E5C3349A}" presName="spacing" presStyleCnt="0"/>
      <dgm:spPr/>
    </dgm:pt>
    <dgm:pt modelId="{B15F6CAC-1853-47FC-A115-42EFDE5FCBDF}" type="pres">
      <dgm:prSet presAssocID="{73EFA35D-3CD4-4E12-9A57-47FAD8C2A624}" presName="composite" presStyleCnt="0"/>
      <dgm:spPr/>
    </dgm:pt>
    <dgm:pt modelId="{56AF13C4-FBD6-40A0-B7F4-E393766B71E7}" type="pres">
      <dgm:prSet presAssocID="{73EFA35D-3CD4-4E12-9A57-47FAD8C2A624}" presName="imgShp" presStyleLbl="fgImgPlace1" presStyleIdx="5" presStyleCnt="7" custLinFactNeighborX="-95682" custLinFactNeighborY="-3885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67A38FE2-25F5-4B44-9CBF-0A354ADA9BDF}" type="pres">
      <dgm:prSet presAssocID="{73EFA35D-3CD4-4E12-9A57-47FAD8C2A624}" presName="txShp" presStyleLbl="node1" presStyleIdx="5" presStyleCnt="7" custScaleX="129790" custScaleY="6776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47E2DD-1C09-41E7-B6D4-FD2844E3D714}" type="pres">
      <dgm:prSet presAssocID="{3E1BE28C-5E79-43C0-ADFC-3DEC6CFB4CCB}" presName="spacing" presStyleCnt="0"/>
      <dgm:spPr/>
    </dgm:pt>
    <dgm:pt modelId="{EBC1EAA0-1681-45FD-A0D0-19B011B6C6D2}" type="pres">
      <dgm:prSet presAssocID="{4431501D-92F5-494C-B8B4-D0815B02598F}" presName="composite" presStyleCnt="0"/>
      <dgm:spPr/>
    </dgm:pt>
    <dgm:pt modelId="{FE5BFBFC-F62E-4910-BF39-3440F55F56AF}" type="pres">
      <dgm:prSet presAssocID="{4431501D-92F5-494C-B8B4-D0815B02598F}" presName="imgShp" presStyleLbl="fgImgPlace1" presStyleIdx="6" presStyleCnt="7" custLinFactNeighborX="-69666" custLinFactNeighborY="-17802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915C0FB3-B303-493C-B920-FB11C9B8366B}" type="pres">
      <dgm:prSet presAssocID="{4431501D-92F5-494C-B8B4-D0815B02598F}" presName="txShp" presStyleLbl="node1" presStyleIdx="6" presStyleCnt="7" custScaleX="125848" custScaleY="80838" custLinFactNeighborX="453" custLinFactNeighborY="-2206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5458910-2DC2-40E6-9C54-ADF6477114AA}" srcId="{34400ACA-9CAB-4897-870D-2C5F7BE2AAD2}" destId="{0E448388-AC2E-4B8D-BF02-DC79741D59F3}" srcOrd="2" destOrd="0" parTransId="{A5874F53-021D-4CB1-A3A2-DD0D1ABAEF17}" sibTransId="{033E2C8E-92FC-4482-9956-FEAC92EFA415}"/>
    <dgm:cxn modelId="{6D67B04E-D7DA-4CEF-8063-423A45F72048}" srcId="{34400ACA-9CAB-4897-870D-2C5F7BE2AAD2}" destId="{8F05F414-769A-4D4D-AE1C-2DE0C4E7455D}" srcOrd="4" destOrd="0" parTransId="{40BD6B5F-C23A-47BD-BAEA-194FD84A81BD}" sibTransId="{D276C3E4-69E7-4AD4-8B49-EAE3E5C3349A}"/>
    <dgm:cxn modelId="{157C158D-7B7E-4D8F-B9D3-73499818FCCC}" srcId="{34400ACA-9CAB-4897-870D-2C5F7BE2AAD2}" destId="{73EFA35D-3CD4-4E12-9A57-47FAD8C2A624}" srcOrd="5" destOrd="0" parTransId="{213D0794-BA9E-4FFB-886B-887BA05F9DD6}" sibTransId="{3E1BE28C-5E79-43C0-ADFC-3DEC6CFB4CCB}"/>
    <dgm:cxn modelId="{95B0FF2C-1CDC-4D63-8166-1F3E26803E23}" type="presOf" srcId="{8F05F414-769A-4D4D-AE1C-2DE0C4E7455D}" destId="{A4FED741-A0E7-41E8-BF80-161E07AB59B7}" srcOrd="0" destOrd="0" presId="urn:microsoft.com/office/officeart/2005/8/layout/vList3#1"/>
    <dgm:cxn modelId="{CDE9249E-19B5-41E6-A72B-E8BADA3BDAA6}" srcId="{34400ACA-9CAB-4897-870D-2C5F7BE2AAD2}" destId="{18B3BA52-35E9-49DE-9808-4A678F32682C}" srcOrd="0" destOrd="0" parTransId="{2CFC979C-90E8-427C-9C97-979EE7A1CB83}" sibTransId="{EF2AF044-548E-4BCE-B613-430175140BE8}"/>
    <dgm:cxn modelId="{BF7942A9-5915-4432-80D2-1D587AFB28EE}" type="presOf" srcId="{0E448388-AC2E-4B8D-BF02-DC79741D59F3}" destId="{E4569AF7-0820-48A1-86A8-66EED2B75E91}" srcOrd="0" destOrd="0" presId="urn:microsoft.com/office/officeart/2005/8/layout/vList3#1"/>
    <dgm:cxn modelId="{E28EE8A8-6F2E-4B22-9551-1CA23FDA0A08}" srcId="{34400ACA-9CAB-4897-870D-2C5F7BE2AAD2}" destId="{6BC07DDC-8776-48AF-A109-B6AD72B01011}" srcOrd="1" destOrd="0" parTransId="{4DA70D35-663C-4D2B-B065-D5A9A49F1573}" sibTransId="{6AC899ED-F790-4DBA-A5E0-34BA9DB2C7F9}"/>
    <dgm:cxn modelId="{9A91DCAF-9AF3-426C-96D4-FF78B3A9E5C6}" srcId="{34400ACA-9CAB-4897-870D-2C5F7BE2AAD2}" destId="{9ABA3CDF-3A11-40D6-BDD3-75D88DEDEE34}" srcOrd="3" destOrd="0" parTransId="{B536A19E-F19F-48D2-880F-73A770526D3F}" sibTransId="{6505BD6D-3635-42F5-85BD-5799294CEA47}"/>
    <dgm:cxn modelId="{005D0FBE-5666-4D2A-AC92-D610B3707A87}" type="presOf" srcId="{9ABA3CDF-3A11-40D6-BDD3-75D88DEDEE34}" destId="{9C39D715-8B3D-46AA-B9BF-9B02161C6039}" srcOrd="0" destOrd="0" presId="urn:microsoft.com/office/officeart/2005/8/layout/vList3#1"/>
    <dgm:cxn modelId="{D0AC5BAB-DB26-487D-B889-F3AFC31ABEE0}" type="presOf" srcId="{6BC07DDC-8776-48AF-A109-B6AD72B01011}" destId="{64D6DEA6-1C3E-463F-9FCA-99F1515C916E}" srcOrd="0" destOrd="0" presId="urn:microsoft.com/office/officeart/2005/8/layout/vList3#1"/>
    <dgm:cxn modelId="{E471F3B5-7AF1-4851-99A5-18A33837A764}" type="presOf" srcId="{73EFA35D-3CD4-4E12-9A57-47FAD8C2A624}" destId="{67A38FE2-25F5-4B44-9CBF-0A354ADA9BDF}" srcOrd="0" destOrd="0" presId="urn:microsoft.com/office/officeart/2005/8/layout/vList3#1"/>
    <dgm:cxn modelId="{05DBE41D-C147-4BC8-ACC8-F39BD70290E5}" type="presOf" srcId="{34400ACA-9CAB-4897-870D-2C5F7BE2AAD2}" destId="{03FE053C-4680-4283-A37C-AD1471104E70}" srcOrd="0" destOrd="0" presId="urn:microsoft.com/office/officeart/2005/8/layout/vList3#1"/>
    <dgm:cxn modelId="{B8A9C3E9-E9F8-4653-A265-AFC1DD7FADF1}" srcId="{34400ACA-9CAB-4897-870D-2C5F7BE2AAD2}" destId="{4431501D-92F5-494C-B8B4-D0815B02598F}" srcOrd="6" destOrd="0" parTransId="{C3249E6B-24C6-490F-A0B3-C84301BD23E8}" sibTransId="{2B126360-7FA5-40D3-BDD2-0891A67F77E7}"/>
    <dgm:cxn modelId="{19530543-FF8E-4138-9A4E-DB83BFAB0ED8}" type="presOf" srcId="{4431501D-92F5-494C-B8B4-D0815B02598F}" destId="{915C0FB3-B303-493C-B920-FB11C9B8366B}" srcOrd="0" destOrd="0" presId="urn:microsoft.com/office/officeart/2005/8/layout/vList3#1"/>
    <dgm:cxn modelId="{E021E8D6-ED15-4B3B-AC6B-A0FC48C20F5B}" type="presOf" srcId="{18B3BA52-35E9-49DE-9808-4A678F32682C}" destId="{7D580616-6DAF-4184-B56A-49CBEEB7FD43}" srcOrd="0" destOrd="0" presId="urn:microsoft.com/office/officeart/2005/8/layout/vList3#1"/>
    <dgm:cxn modelId="{A89428C5-A461-49B1-BBCF-242BDA19D9C8}" type="presParOf" srcId="{03FE053C-4680-4283-A37C-AD1471104E70}" destId="{6F80192F-CDAA-4327-AC19-90B54604D7C9}" srcOrd="0" destOrd="0" presId="urn:microsoft.com/office/officeart/2005/8/layout/vList3#1"/>
    <dgm:cxn modelId="{0C344FFE-D33A-4555-92D3-64A504E2BACE}" type="presParOf" srcId="{6F80192F-CDAA-4327-AC19-90B54604D7C9}" destId="{28051C79-00B9-4E07-86B4-2A129ED9B4AB}" srcOrd="0" destOrd="0" presId="urn:microsoft.com/office/officeart/2005/8/layout/vList3#1"/>
    <dgm:cxn modelId="{22176CE2-FB8D-4C38-A04B-B369E55DBBEE}" type="presParOf" srcId="{6F80192F-CDAA-4327-AC19-90B54604D7C9}" destId="{7D580616-6DAF-4184-B56A-49CBEEB7FD43}" srcOrd="1" destOrd="0" presId="urn:microsoft.com/office/officeart/2005/8/layout/vList3#1"/>
    <dgm:cxn modelId="{0885D1A2-ACB4-4CB6-B4A7-334FAAF772EC}" type="presParOf" srcId="{03FE053C-4680-4283-A37C-AD1471104E70}" destId="{5C740D4E-DCA4-43BA-A740-EECBE1D5F5B4}" srcOrd="1" destOrd="0" presId="urn:microsoft.com/office/officeart/2005/8/layout/vList3#1"/>
    <dgm:cxn modelId="{37D89AFC-09BE-4011-8397-312B4C720343}" type="presParOf" srcId="{03FE053C-4680-4283-A37C-AD1471104E70}" destId="{41B29D72-8A32-4512-83BA-6D171D975ECD}" srcOrd="2" destOrd="0" presId="urn:microsoft.com/office/officeart/2005/8/layout/vList3#1"/>
    <dgm:cxn modelId="{DDF83502-327D-427A-A563-10B7E0C9AF0C}" type="presParOf" srcId="{41B29D72-8A32-4512-83BA-6D171D975ECD}" destId="{5787433D-132C-441C-8571-023E1EDC98A3}" srcOrd="0" destOrd="0" presId="urn:microsoft.com/office/officeart/2005/8/layout/vList3#1"/>
    <dgm:cxn modelId="{4E7A3530-A285-4999-8EB8-27B044FF8023}" type="presParOf" srcId="{41B29D72-8A32-4512-83BA-6D171D975ECD}" destId="{64D6DEA6-1C3E-463F-9FCA-99F1515C916E}" srcOrd="1" destOrd="0" presId="urn:microsoft.com/office/officeart/2005/8/layout/vList3#1"/>
    <dgm:cxn modelId="{815A7B66-10D3-4291-8CDC-33C1A8A10D3E}" type="presParOf" srcId="{03FE053C-4680-4283-A37C-AD1471104E70}" destId="{287C9CE8-6410-475D-AB17-0BF0952546F7}" srcOrd="3" destOrd="0" presId="urn:microsoft.com/office/officeart/2005/8/layout/vList3#1"/>
    <dgm:cxn modelId="{20D31F25-980B-4B29-8BA6-0FA3F57EDABC}" type="presParOf" srcId="{03FE053C-4680-4283-A37C-AD1471104E70}" destId="{50234AA1-E96A-42FB-9046-A590B6F4B2C5}" srcOrd="4" destOrd="0" presId="urn:microsoft.com/office/officeart/2005/8/layout/vList3#1"/>
    <dgm:cxn modelId="{0D08FA54-63BE-4FDF-97A6-25578FB4C57D}" type="presParOf" srcId="{50234AA1-E96A-42FB-9046-A590B6F4B2C5}" destId="{F19644A3-A479-42F9-9E3D-8FB65F66129A}" srcOrd="0" destOrd="0" presId="urn:microsoft.com/office/officeart/2005/8/layout/vList3#1"/>
    <dgm:cxn modelId="{E5023B4F-1461-4CDD-AC54-E658521BAF7D}" type="presParOf" srcId="{50234AA1-E96A-42FB-9046-A590B6F4B2C5}" destId="{E4569AF7-0820-48A1-86A8-66EED2B75E91}" srcOrd="1" destOrd="0" presId="urn:microsoft.com/office/officeart/2005/8/layout/vList3#1"/>
    <dgm:cxn modelId="{08AF2DB4-7366-40D3-868C-C6FE3A50FE89}" type="presParOf" srcId="{03FE053C-4680-4283-A37C-AD1471104E70}" destId="{5D4C267C-7DDB-4B41-AA6C-8308F4127138}" srcOrd="5" destOrd="0" presId="urn:microsoft.com/office/officeart/2005/8/layout/vList3#1"/>
    <dgm:cxn modelId="{49643B8B-F059-485D-9A54-548791E1E284}" type="presParOf" srcId="{03FE053C-4680-4283-A37C-AD1471104E70}" destId="{989188CC-60E8-41BD-AE84-C9571275224B}" srcOrd="6" destOrd="0" presId="urn:microsoft.com/office/officeart/2005/8/layout/vList3#1"/>
    <dgm:cxn modelId="{C6521E7A-9536-4299-B483-A057EE0965DE}" type="presParOf" srcId="{989188CC-60E8-41BD-AE84-C9571275224B}" destId="{B5AAD8EE-27EA-48DD-B988-21BBE6B7549E}" srcOrd="0" destOrd="0" presId="urn:microsoft.com/office/officeart/2005/8/layout/vList3#1"/>
    <dgm:cxn modelId="{0937B38C-B30B-44F3-8DB3-E624F64FD023}" type="presParOf" srcId="{989188CC-60E8-41BD-AE84-C9571275224B}" destId="{9C39D715-8B3D-46AA-B9BF-9B02161C6039}" srcOrd="1" destOrd="0" presId="urn:microsoft.com/office/officeart/2005/8/layout/vList3#1"/>
    <dgm:cxn modelId="{6582971A-3B84-46E5-A4FA-A6329332DFB5}" type="presParOf" srcId="{03FE053C-4680-4283-A37C-AD1471104E70}" destId="{25D19665-C29E-497B-BD21-9BD8EC3CC93A}" srcOrd="7" destOrd="0" presId="urn:microsoft.com/office/officeart/2005/8/layout/vList3#1"/>
    <dgm:cxn modelId="{C5827696-D6F2-4E0D-B532-24B103E14C7E}" type="presParOf" srcId="{03FE053C-4680-4283-A37C-AD1471104E70}" destId="{CEDDA808-422E-4C6C-B96D-4FAE88745E63}" srcOrd="8" destOrd="0" presId="urn:microsoft.com/office/officeart/2005/8/layout/vList3#1"/>
    <dgm:cxn modelId="{22B8A267-4645-4C1B-8B82-003E0CE001D0}" type="presParOf" srcId="{CEDDA808-422E-4C6C-B96D-4FAE88745E63}" destId="{CAEEE0F4-CEE2-4E1C-A725-E175D4B2E811}" srcOrd="0" destOrd="0" presId="urn:microsoft.com/office/officeart/2005/8/layout/vList3#1"/>
    <dgm:cxn modelId="{EB990DEB-0932-46C0-9630-9955ABC7B5AA}" type="presParOf" srcId="{CEDDA808-422E-4C6C-B96D-4FAE88745E63}" destId="{A4FED741-A0E7-41E8-BF80-161E07AB59B7}" srcOrd="1" destOrd="0" presId="urn:microsoft.com/office/officeart/2005/8/layout/vList3#1"/>
    <dgm:cxn modelId="{165A53E5-91A4-4B46-913E-499DD4E1FBE8}" type="presParOf" srcId="{03FE053C-4680-4283-A37C-AD1471104E70}" destId="{36CD90A4-F2E6-4159-B22B-CD9CDCAF22A5}" srcOrd="9" destOrd="0" presId="urn:microsoft.com/office/officeart/2005/8/layout/vList3#1"/>
    <dgm:cxn modelId="{996B956B-B1CE-4848-B163-29A0831CDBF7}" type="presParOf" srcId="{03FE053C-4680-4283-A37C-AD1471104E70}" destId="{B15F6CAC-1853-47FC-A115-42EFDE5FCBDF}" srcOrd="10" destOrd="0" presId="urn:microsoft.com/office/officeart/2005/8/layout/vList3#1"/>
    <dgm:cxn modelId="{EC99680F-FE6C-480D-97E3-CAC3C2B3DD8D}" type="presParOf" srcId="{B15F6CAC-1853-47FC-A115-42EFDE5FCBDF}" destId="{56AF13C4-FBD6-40A0-B7F4-E393766B71E7}" srcOrd="0" destOrd="0" presId="urn:microsoft.com/office/officeart/2005/8/layout/vList3#1"/>
    <dgm:cxn modelId="{C01BCE6D-047B-4890-AB2B-7258849416E4}" type="presParOf" srcId="{B15F6CAC-1853-47FC-A115-42EFDE5FCBDF}" destId="{67A38FE2-25F5-4B44-9CBF-0A354ADA9BDF}" srcOrd="1" destOrd="0" presId="urn:microsoft.com/office/officeart/2005/8/layout/vList3#1"/>
    <dgm:cxn modelId="{8B5C0D84-5CB2-4186-BA1C-8943AF3A6500}" type="presParOf" srcId="{03FE053C-4680-4283-A37C-AD1471104E70}" destId="{E447E2DD-1C09-41E7-B6D4-FD2844E3D714}" srcOrd="11" destOrd="0" presId="urn:microsoft.com/office/officeart/2005/8/layout/vList3#1"/>
    <dgm:cxn modelId="{5BE31FB8-416C-4B9C-8966-67499A2C370A}" type="presParOf" srcId="{03FE053C-4680-4283-A37C-AD1471104E70}" destId="{EBC1EAA0-1681-45FD-A0D0-19B011B6C6D2}" srcOrd="12" destOrd="0" presId="urn:microsoft.com/office/officeart/2005/8/layout/vList3#1"/>
    <dgm:cxn modelId="{025A090D-04E9-468D-AEFF-1336E0DA146C}" type="presParOf" srcId="{EBC1EAA0-1681-45FD-A0D0-19B011B6C6D2}" destId="{FE5BFBFC-F62E-4910-BF39-3440F55F56AF}" srcOrd="0" destOrd="0" presId="urn:microsoft.com/office/officeart/2005/8/layout/vList3#1"/>
    <dgm:cxn modelId="{10ECADAF-A1C2-4009-A2C0-DB1658D36EB2}" type="presParOf" srcId="{EBC1EAA0-1681-45FD-A0D0-19B011B6C6D2}" destId="{915C0FB3-B303-493C-B920-FB11C9B8366B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400ACA-9CAB-4897-870D-2C5F7BE2AAD2}" type="doc">
      <dgm:prSet loTypeId="urn:microsoft.com/office/officeart/2005/8/layout/vList3#1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18B3BA52-35E9-49DE-9808-4A678F32682C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pPr rtl="0"/>
          <a:r>
            <a:rPr lang="el-GR" sz="1600" b="1" dirty="0" smtClean="0">
              <a:solidFill>
                <a:schemeClr val="tx1"/>
              </a:solidFill>
              <a:latin typeface="Georgia" pitchFamily="18" charset="0"/>
            </a:rPr>
            <a:t>           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ΕΤΑΙΡΕΙΑ ΨΥΧΟΚΟΙΝΩΝΙΚΗΣ ΥΓΕΙΑΣ ΤΟΥ ΠΑΙΔΙΟΥ ΚΑΙ ΤΟΥ ΕΦΗΒΟΥ  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2CFC979C-90E8-427C-9C97-979EE7A1CB83}" type="parTrans" cxnId="{CDE9249E-19B5-41E6-A72B-E8BADA3BDAA6}">
      <dgm:prSet/>
      <dgm:spPr/>
      <dgm:t>
        <a:bodyPr/>
        <a:lstStyle/>
        <a:p>
          <a:endParaRPr lang="el-GR"/>
        </a:p>
      </dgm:t>
    </dgm:pt>
    <dgm:pt modelId="{EF2AF044-548E-4BCE-B613-430175140BE8}" type="sibTrans" cxnId="{CDE9249E-19B5-41E6-A72B-E8BADA3BDAA6}">
      <dgm:prSet/>
      <dgm:spPr/>
      <dgm:t>
        <a:bodyPr/>
        <a:lstStyle/>
        <a:p>
          <a:endParaRPr lang="el-GR"/>
        </a:p>
      </dgm:t>
    </dgm:pt>
    <dgm:pt modelId="{6BC07DDC-8776-48AF-A109-B6AD72B01011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 rtl="0"/>
          <a:r>
            <a:rPr lang="el-GR" sz="1600" b="1" i="1" dirty="0" smtClean="0">
              <a:solidFill>
                <a:schemeClr val="bg1"/>
              </a:solidFill>
              <a:latin typeface="Georgia" pitchFamily="18" charset="0"/>
            </a:rPr>
            <a:t>     Δίκτυο κατά της βίας στο σχολείο 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-2010 : στόχος η πρόληψη και αντιμετώπιση της βίας στον ενδοσχολικό και </a:t>
          </a:r>
        </a:p>
        <a:p>
          <a:pPr rtl="0"/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εξωσχολικό χώρο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4DA70D35-663C-4D2B-B065-D5A9A49F1573}" type="parTrans" cxnId="{E28EE8A8-6F2E-4B22-9551-1CA23FDA0A08}">
      <dgm:prSet/>
      <dgm:spPr/>
      <dgm:t>
        <a:bodyPr/>
        <a:lstStyle/>
        <a:p>
          <a:endParaRPr lang="el-GR"/>
        </a:p>
      </dgm:t>
    </dgm:pt>
    <dgm:pt modelId="{6AC899ED-F790-4DBA-A5E0-34BA9DB2C7F9}" type="sibTrans" cxnId="{E28EE8A8-6F2E-4B22-9551-1CA23FDA0A08}">
      <dgm:prSet/>
      <dgm:spPr/>
      <dgm:t>
        <a:bodyPr/>
        <a:lstStyle/>
        <a:p>
          <a:endParaRPr lang="el-GR"/>
        </a:p>
      </dgm:t>
    </dgm:pt>
    <dgm:pt modelId="{8F05F414-769A-4D4D-AE1C-2DE0C4E745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l-GR" sz="1600" dirty="0" smtClean="0">
              <a:solidFill>
                <a:schemeClr val="tx1"/>
              </a:solidFill>
              <a:latin typeface="Georgia" pitchFamily="18" charset="0"/>
            </a:rPr>
            <a:t>    </a:t>
          </a: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ΕΠΙΤΡΟΠΗ ΜΕΛΕΤΗΣ ΟΜΑΔΩΝ ΕΝΔΟΣΧΟΛΙΚΗΣ ΒΙΑΣ ΑΠΟ ΤΗΝ ΕΘΝΙΚΗ ΕΠΙΤΡΟΠΗ ΔΙΚΑΙΩΜΑΤΩΝ ΤΟΥ ΑΝΘΡΩΠΟΥ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40BD6B5F-C23A-47BD-BAEA-194FD84A81BD}" type="parTrans" cxnId="{6D67B04E-D7DA-4CEF-8063-423A45F72048}">
      <dgm:prSet/>
      <dgm:spPr/>
      <dgm:t>
        <a:bodyPr/>
        <a:lstStyle/>
        <a:p>
          <a:endParaRPr lang="el-GR"/>
        </a:p>
      </dgm:t>
    </dgm:pt>
    <dgm:pt modelId="{D276C3E4-69E7-4AD4-8B49-EAE3E5C3349A}" type="sibTrans" cxnId="{6D67B04E-D7DA-4CEF-8063-423A45F72048}">
      <dgm:prSet/>
      <dgm:spPr/>
      <dgm:t>
        <a:bodyPr/>
        <a:lstStyle/>
        <a:p>
          <a:endParaRPr lang="el-GR"/>
        </a:p>
      </dgm:t>
    </dgm:pt>
    <dgm:pt modelId="{9BDF2BF9-4270-47A4-966E-47773937330A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     Διατύπωση απόψεων, προβληματισμών και προτάσεων </a:t>
          </a:r>
        </a:p>
        <a:p>
          <a:pPr rtl="0"/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για τη βία και τον σχολικό εκφοβισμό με τεχνικές</a:t>
          </a:r>
        </a:p>
        <a:p>
          <a:pPr rtl="0"/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παρέμβασης,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F3C5B3F6-75A3-4135-A2AF-D75955DF9A58}" type="parTrans" cxnId="{8D5ECFBF-500B-45A6-9531-00A793A0DE1A}">
      <dgm:prSet/>
      <dgm:spPr/>
      <dgm:t>
        <a:bodyPr/>
        <a:lstStyle/>
        <a:p>
          <a:endParaRPr lang="el-GR"/>
        </a:p>
      </dgm:t>
    </dgm:pt>
    <dgm:pt modelId="{43465CB7-D3F3-413A-B226-1B666B4204CE}" type="sibTrans" cxnId="{8D5ECFBF-500B-45A6-9531-00A793A0DE1A}">
      <dgm:prSet/>
      <dgm:spPr/>
      <dgm:t>
        <a:bodyPr/>
        <a:lstStyle/>
        <a:p>
          <a:endParaRPr lang="el-GR"/>
        </a:p>
      </dgm:t>
    </dgm:pt>
    <dgm:pt modelId="{73EFA35D-3CD4-4E12-9A57-47FAD8C2A624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000" dirty="0" smtClean="0">
              <a:solidFill>
                <a:schemeClr val="tx1"/>
              </a:solidFill>
              <a:latin typeface="Georgia" pitchFamily="18" charset="0"/>
            </a:rPr>
            <a:t> </a:t>
          </a:r>
        </a:p>
        <a:p>
          <a:pPr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      Επιμόρφωση εκπαιδευτικών, ευαισθητοποίηση γονέων και</a:t>
          </a:r>
        </a:p>
        <a:p>
          <a:pPr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μαθητών και κοινωνίας</a:t>
          </a:r>
        </a:p>
        <a:p>
          <a:pPr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213D0794-BA9E-4FFB-886B-887BA05F9DD6}" type="parTrans" cxnId="{157C158D-7B7E-4D8F-B9D3-73499818FCCC}">
      <dgm:prSet/>
      <dgm:spPr/>
      <dgm:t>
        <a:bodyPr/>
        <a:lstStyle/>
        <a:p>
          <a:endParaRPr lang="el-GR"/>
        </a:p>
      </dgm:t>
    </dgm:pt>
    <dgm:pt modelId="{3E1BE28C-5E79-43C0-ADFC-3DEC6CFB4CCB}" type="sibTrans" cxnId="{157C158D-7B7E-4D8F-B9D3-73499818FCCC}">
      <dgm:prSet/>
      <dgm:spPr/>
      <dgm:t>
        <a:bodyPr/>
        <a:lstStyle/>
        <a:p>
          <a:endParaRPr lang="el-GR"/>
        </a:p>
      </dgm:t>
    </dgm:pt>
    <dgm:pt modelId="{4431501D-92F5-494C-B8B4-D0815B02598F}">
      <dgm:prSet custT="1"/>
      <dgm:spPr>
        <a:solidFill>
          <a:schemeClr val="accent1"/>
        </a:solidFill>
      </dgm:spPr>
      <dgm:t>
        <a:bodyPr/>
        <a:lstStyle/>
        <a:p>
          <a:pPr algn="l" rtl="0"/>
          <a:r>
            <a:rPr lang="el-GR" sz="1600" b="1" dirty="0" smtClean="0">
              <a:solidFill>
                <a:schemeClr val="bg1"/>
              </a:solidFill>
              <a:latin typeface="Georgia" pitchFamily="18" charset="0"/>
            </a:rPr>
            <a:t>                Κατανόηση του φαινομένου               </a:t>
          </a:r>
          <a:endParaRPr lang="el-GR" sz="1600" b="1" dirty="0">
            <a:solidFill>
              <a:schemeClr val="bg1"/>
            </a:solidFill>
            <a:latin typeface="Georgia" pitchFamily="18" charset="0"/>
          </a:endParaRPr>
        </a:p>
      </dgm:t>
    </dgm:pt>
    <dgm:pt modelId="{C3249E6B-24C6-490F-A0B3-C84301BD23E8}" type="parTrans" cxnId="{B8A9C3E9-E9F8-4653-A265-AFC1DD7FADF1}">
      <dgm:prSet/>
      <dgm:spPr/>
      <dgm:t>
        <a:bodyPr/>
        <a:lstStyle/>
        <a:p>
          <a:endParaRPr lang="el-GR"/>
        </a:p>
      </dgm:t>
    </dgm:pt>
    <dgm:pt modelId="{2B126360-7FA5-40D3-BDD2-0891A67F77E7}" type="sibTrans" cxnId="{B8A9C3E9-E9F8-4653-A265-AFC1DD7FADF1}">
      <dgm:prSet/>
      <dgm:spPr/>
      <dgm:t>
        <a:bodyPr/>
        <a:lstStyle/>
        <a:p>
          <a:endParaRPr lang="el-GR"/>
        </a:p>
      </dgm:t>
    </dgm:pt>
    <dgm:pt modelId="{03FE053C-4680-4283-A37C-AD1471104E70}" type="pres">
      <dgm:prSet presAssocID="{34400ACA-9CAB-4897-870D-2C5F7BE2AAD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F80192F-CDAA-4327-AC19-90B54604D7C9}" type="pres">
      <dgm:prSet presAssocID="{18B3BA52-35E9-49DE-9808-4A678F32682C}" presName="composite" presStyleCnt="0"/>
      <dgm:spPr/>
    </dgm:pt>
    <dgm:pt modelId="{28051C79-00B9-4E07-86B4-2A129ED9B4AB}" type="pres">
      <dgm:prSet presAssocID="{18B3BA52-35E9-49DE-9808-4A678F32682C}" presName="imgShp" presStyleLbl="fgImgPlace1" presStyleIdx="0" presStyleCnt="6" custLinFactNeighborX="-1364" custLinFactNeighborY="1139"/>
      <dgm:spPr>
        <a:blipFill rotWithShape="0">
          <a:blip xmlns:r="http://schemas.openxmlformats.org/officeDocument/2006/relationships" r:embed="rId1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effectLst>
          <a:outerShdw blurRad="50800" dist="25000" dir="5400000" rotWithShape="0">
            <a:srgbClr val="FF0000">
              <a:alpha val="38000"/>
            </a:srgbClr>
          </a:outerShdw>
        </a:effectLst>
      </dgm:spPr>
      <dgm:t>
        <a:bodyPr/>
        <a:lstStyle/>
        <a:p>
          <a:endParaRPr lang="el-GR"/>
        </a:p>
      </dgm:t>
    </dgm:pt>
    <dgm:pt modelId="{7D580616-6DAF-4184-B56A-49CBEEB7FD43}" type="pres">
      <dgm:prSet presAssocID="{18B3BA52-35E9-49DE-9808-4A678F32682C}" presName="txShp" presStyleLbl="node1" presStyleIdx="0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C740D4E-DCA4-43BA-A740-EECBE1D5F5B4}" type="pres">
      <dgm:prSet presAssocID="{EF2AF044-548E-4BCE-B613-430175140BE8}" presName="spacing" presStyleCnt="0"/>
      <dgm:spPr/>
    </dgm:pt>
    <dgm:pt modelId="{41B29D72-8A32-4512-83BA-6D171D975ECD}" type="pres">
      <dgm:prSet presAssocID="{6BC07DDC-8776-48AF-A109-B6AD72B01011}" presName="composite" presStyleCnt="0"/>
      <dgm:spPr/>
    </dgm:pt>
    <dgm:pt modelId="{5787433D-132C-441C-8571-023E1EDC98A3}" type="pres">
      <dgm:prSet presAssocID="{6BC07DDC-8776-48AF-A109-B6AD72B01011}" presName="imgShp" presStyleLbl="fgImgPlace1" presStyleIdx="1" presStyleCnt="6" custLinFactNeighborX="-1364" custLinFactNeighborY="5946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64D6DEA6-1C3E-463F-9FCA-99F1515C916E}" type="pres">
      <dgm:prSet presAssocID="{6BC07DDC-8776-48AF-A109-B6AD72B01011}" presName="txShp" presStyleLbl="node1" presStyleIdx="1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87C9CE8-6410-475D-AB17-0BF0952546F7}" type="pres">
      <dgm:prSet presAssocID="{6AC899ED-F790-4DBA-A5E0-34BA9DB2C7F9}" presName="spacing" presStyleCnt="0"/>
      <dgm:spPr/>
    </dgm:pt>
    <dgm:pt modelId="{CEDDA808-422E-4C6C-B96D-4FAE88745E63}" type="pres">
      <dgm:prSet presAssocID="{8F05F414-769A-4D4D-AE1C-2DE0C4E7455D}" presName="composite" presStyleCnt="0"/>
      <dgm:spPr/>
    </dgm:pt>
    <dgm:pt modelId="{CAEEE0F4-CEE2-4E1C-A725-E175D4B2E811}" type="pres">
      <dgm:prSet presAssocID="{8F05F414-769A-4D4D-AE1C-2DE0C4E7455D}" presName="imgShp" presStyleLbl="fgImgPlace1" presStyleIdx="2" presStyleCnt="6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A4FED741-A0E7-41E8-BF80-161E07AB59B7}" type="pres">
      <dgm:prSet presAssocID="{8F05F414-769A-4D4D-AE1C-2DE0C4E7455D}" presName="txShp" presStyleLbl="node1" presStyleIdx="2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6CD90A4-F2E6-4159-B22B-CD9CDCAF22A5}" type="pres">
      <dgm:prSet presAssocID="{D276C3E4-69E7-4AD4-8B49-EAE3E5C3349A}" presName="spacing" presStyleCnt="0"/>
      <dgm:spPr/>
    </dgm:pt>
    <dgm:pt modelId="{C86D32A3-381C-4442-8F9F-5D55170C07E3}" type="pres">
      <dgm:prSet presAssocID="{9BDF2BF9-4270-47A4-966E-47773937330A}" presName="composite" presStyleCnt="0"/>
      <dgm:spPr/>
    </dgm:pt>
    <dgm:pt modelId="{3B1EF863-E38D-484A-AB25-605E65C204D1}" type="pres">
      <dgm:prSet presAssocID="{9BDF2BF9-4270-47A4-966E-47773937330A}" presName="imgShp" presStyleLbl="fgImgPlace1" presStyleIdx="3" presStyleCnt="6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861F91A0-7568-4EC0-A526-F3B6205FEF49}" type="pres">
      <dgm:prSet presAssocID="{9BDF2BF9-4270-47A4-966E-47773937330A}" presName="txShp" presStyleLbl="node1" presStyleIdx="3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DA6A7B9-3570-4E39-8BAE-BF2827270516}" type="pres">
      <dgm:prSet presAssocID="{43465CB7-D3F3-413A-B226-1B666B4204CE}" presName="spacing" presStyleCnt="0"/>
      <dgm:spPr/>
    </dgm:pt>
    <dgm:pt modelId="{B15F6CAC-1853-47FC-A115-42EFDE5FCBDF}" type="pres">
      <dgm:prSet presAssocID="{73EFA35D-3CD4-4E12-9A57-47FAD8C2A624}" presName="composite" presStyleCnt="0"/>
      <dgm:spPr/>
    </dgm:pt>
    <dgm:pt modelId="{56AF13C4-FBD6-40A0-B7F4-E393766B71E7}" type="pres">
      <dgm:prSet presAssocID="{73EFA35D-3CD4-4E12-9A57-47FAD8C2A624}" presName="imgShp" presStyleLbl="fgImgPlace1" presStyleIdx="4" presStyleCnt="6" custLinFactNeighborX="-1364" custLinFactNeighborY="8394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67A38FE2-25F5-4B44-9CBF-0A354ADA9BDF}" type="pres">
      <dgm:prSet presAssocID="{73EFA35D-3CD4-4E12-9A57-47FAD8C2A624}" presName="txShp" presStyleLbl="node1" presStyleIdx="4" presStyleCnt="6" custScaleX="121000" custScaleY="121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47E2DD-1C09-41E7-B6D4-FD2844E3D714}" type="pres">
      <dgm:prSet presAssocID="{3E1BE28C-5E79-43C0-ADFC-3DEC6CFB4CCB}" presName="spacing" presStyleCnt="0"/>
      <dgm:spPr/>
    </dgm:pt>
    <dgm:pt modelId="{EBC1EAA0-1681-45FD-A0D0-19B011B6C6D2}" type="pres">
      <dgm:prSet presAssocID="{4431501D-92F5-494C-B8B4-D0815B02598F}" presName="composite" presStyleCnt="0"/>
      <dgm:spPr/>
    </dgm:pt>
    <dgm:pt modelId="{FE5BFBFC-F62E-4910-BF39-3440F55F56AF}" type="pres">
      <dgm:prSet presAssocID="{4431501D-92F5-494C-B8B4-D0815B02598F}" presName="imgShp" presStyleLbl="fgImgPlace1" presStyleIdx="5" presStyleCnt="6"/>
      <dgm:spPr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l-GR"/>
        </a:p>
      </dgm:t>
    </dgm:pt>
    <dgm:pt modelId="{915C0FB3-B303-493C-B920-FB11C9B8366B}" type="pres">
      <dgm:prSet presAssocID="{4431501D-92F5-494C-B8B4-D0815B02598F}" presName="txShp" presStyleLbl="node1" presStyleIdx="5" presStyleCnt="6" custScaleX="121000" custScaleY="121000" custLinFactNeighborX="453" custLinFactNeighborY="-24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B8027CA-4D26-4F74-A792-6E3EE08CE665}" type="presOf" srcId="{34400ACA-9CAB-4897-870D-2C5F7BE2AAD2}" destId="{03FE053C-4680-4283-A37C-AD1471104E70}" srcOrd="0" destOrd="0" presId="urn:microsoft.com/office/officeart/2005/8/layout/vList3#1"/>
    <dgm:cxn modelId="{E28EE8A8-6F2E-4B22-9551-1CA23FDA0A08}" srcId="{34400ACA-9CAB-4897-870D-2C5F7BE2AAD2}" destId="{6BC07DDC-8776-48AF-A109-B6AD72B01011}" srcOrd="1" destOrd="0" parTransId="{4DA70D35-663C-4D2B-B065-D5A9A49F1573}" sibTransId="{6AC899ED-F790-4DBA-A5E0-34BA9DB2C7F9}"/>
    <dgm:cxn modelId="{8D5ECFBF-500B-45A6-9531-00A793A0DE1A}" srcId="{34400ACA-9CAB-4897-870D-2C5F7BE2AAD2}" destId="{9BDF2BF9-4270-47A4-966E-47773937330A}" srcOrd="3" destOrd="0" parTransId="{F3C5B3F6-75A3-4135-A2AF-D75955DF9A58}" sibTransId="{43465CB7-D3F3-413A-B226-1B666B4204CE}"/>
    <dgm:cxn modelId="{90A9D6BF-10B5-4BB7-918E-3BDAB4214C1D}" type="presOf" srcId="{18B3BA52-35E9-49DE-9808-4A678F32682C}" destId="{7D580616-6DAF-4184-B56A-49CBEEB7FD43}" srcOrd="0" destOrd="0" presId="urn:microsoft.com/office/officeart/2005/8/layout/vList3#1"/>
    <dgm:cxn modelId="{0AB8BEDB-70E0-4F46-9924-5B8443F777A5}" type="presOf" srcId="{8F05F414-769A-4D4D-AE1C-2DE0C4E7455D}" destId="{A4FED741-A0E7-41E8-BF80-161E07AB59B7}" srcOrd="0" destOrd="0" presId="urn:microsoft.com/office/officeart/2005/8/layout/vList3#1"/>
    <dgm:cxn modelId="{CDE9249E-19B5-41E6-A72B-E8BADA3BDAA6}" srcId="{34400ACA-9CAB-4897-870D-2C5F7BE2AAD2}" destId="{18B3BA52-35E9-49DE-9808-4A678F32682C}" srcOrd="0" destOrd="0" parTransId="{2CFC979C-90E8-427C-9C97-979EE7A1CB83}" sibTransId="{EF2AF044-548E-4BCE-B613-430175140BE8}"/>
    <dgm:cxn modelId="{8E016064-1EE5-4EDC-BBF7-A31CBC305B00}" type="presOf" srcId="{9BDF2BF9-4270-47A4-966E-47773937330A}" destId="{861F91A0-7568-4EC0-A526-F3B6205FEF49}" srcOrd="0" destOrd="0" presId="urn:microsoft.com/office/officeart/2005/8/layout/vList3#1"/>
    <dgm:cxn modelId="{8BFA5A91-1FCA-45CF-A381-DAFCA3F65CA5}" type="presOf" srcId="{6BC07DDC-8776-48AF-A109-B6AD72B01011}" destId="{64D6DEA6-1C3E-463F-9FCA-99F1515C916E}" srcOrd="0" destOrd="0" presId="urn:microsoft.com/office/officeart/2005/8/layout/vList3#1"/>
    <dgm:cxn modelId="{FCEF2023-60B0-4AC4-998B-D964C27BD4F3}" type="presOf" srcId="{4431501D-92F5-494C-B8B4-D0815B02598F}" destId="{915C0FB3-B303-493C-B920-FB11C9B8366B}" srcOrd="0" destOrd="0" presId="urn:microsoft.com/office/officeart/2005/8/layout/vList3#1"/>
    <dgm:cxn modelId="{7EF1E740-ECD8-406B-9965-0DECE4E207D0}" type="presOf" srcId="{73EFA35D-3CD4-4E12-9A57-47FAD8C2A624}" destId="{67A38FE2-25F5-4B44-9CBF-0A354ADA9BDF}" srcOrd="0" destOrd="0" presId="urn:microsoft.com/office/officeart/2005/8/layout/vList3#1"/>
    <dgm:cxn modelId="{B8A9C3E9-E9F8-4653-A265-AFC1DD7FADF1}" srcId="{34400ACA-9CAB-4897-870D-2C5F7BE2AAD2}" destId="{4431501D-92F5-494C-B8B4-D0815B02598F}" srcOrd="5" destOrd="0" parTransId="{C3249E6B-24C6-490F-A0B3-C84301BD23E8}" sibTransId="{2B126360-7FA5-40D3-BDD2-0891A67F77E7}"/>
    <dgm:cxn modelId="{6D67B04E-D7DA-4CEF-8063-423A45F72048}" srcId="{34400ACA-9CAB-4897-870D-2C5F7BE2AAD2}" destId="{8F05F414-769A-4D4D-AE1C-2DE0C4E7455D}" srcOrd="2" destOrd="0" parTransId="{40BD6B5F-C23A-47BD-BAEA-194FD84A81BD}" sibTransId="{D276C3E4-69E7-4AD4-8B49-EAE3E5C3349A}"/>
    <dgm:cxn modelId="{157C158D-7B7E-4D8F-B9D3-73499818FCCC}" srcId="{34400ACA-9CAB-4897-870D-2C5F7BE2AAD2}" destId="{73EFA35D-3CD4-4E12-9A57-47FAD8C2A624}" srcOrd="4" destOrd="0" parTransId="{213D0794-BA9E-4FFB-886B-887BA05F9DD6}" sibTransId="{3E1BE28C-5E79-43C0-ADFC-3DEC6CFB4CCB}"/>
    <dgm:cxn modelId="{1DA98EBB-62E1-48F3-84C0-9F5A9E7233A8}" type="presParOf" srcId="{03FE053C-4680-4283-A37C-AD1471104E70}" destId="{6F80192F-CDAA-4327-AC19-90B54604D7C9}" srcOrd="0" destOrd="0" presId="urn:microsoft.com/office/officeart/2005/8/layout/vList3#1"/>
    <dgm:cxn modelId="{C3DD7399-9182-4020-BEB6-20F3A993B9FE}" type="presParOf" srcId="{6F80192F-CDAA-4327-AC19-90B54604D7C9}" destId="{28051C79-00B9-4E07-86B4-2A129ED9B4AB}" srcOrd="0" destOrd="0" presId="urn:microsoft.com/office/officeart/2005/8/layout/vList3#1"/>
    <dgm:cxn modelId="{A0B76571-7B4B-4B86-928B-710440D74604}" type="presParOf" srcId="{6F80192F-CDAA-4327-AC19-90B54604D7C9}" destId="{7D580616-6DAF-4184-B56A-49CBEEB7FD43}" srcOrd="1" destOrd="0" presId="urn:microsoft.com/office/officeart/2005/8/layout/vList3#1"/>
    <dgm:cxn modelId="{E8098410-24D4-4DE6-9E71-E04A3F738755}" type="presParOf" srcId="{03FE053C-4680-4283-A37C-AD1471104E70}" destId="{5C740D4E-DCA4-43BA-A740-EECBE1D5F5B4}" srcOrd="1" destOrd="0" presId="urn:microsoft.com/office/officeart/2005/8/layout/vList3#1"/>
    <dgm:cxn modelId="{548D3C09-E43A-48C2-8F18-E71F1B9DF4A8}" type="presParOf" srcId="{03FE053C-4680-4283-A37C-AD1471104E70}" destId="{41B29D72-8A32-4512-83BA-6D171D975ECD}" srcOrd="2" destOrd="0" presId="urn:microsoft.com/office/officeart/2005/8/layout/vList3#1"/>
    <dgm:cxn modelId="{A81EFD66-5D84-44C2-84C0-9C9550DEBF66}" type="presParOf" srcId="{41B29D72-8A32-4512-83BA-6D171D975ECD}" destId="{5787433D-132C-441C-8571-023E1EDC98A3}" srcOrd="0" destOrd="0" presId="urn:microsoft.com/office/officeart/2005/8/layout/vList3#1"/>
    <dgm:cxn modelId="{D4889722-0479-443B-B27A-2724FA0487C2}" type="presParOf" srcId="{41B29D72-8A32-4512-83BA-6D171D975ECD}" destId="{64D6DEA6-1C3E-463F-9FCA-99F1515C916E}" srcOrd="1" destOrd="0" presId="urn:microsoft.com/office/officeart/2005/8/layout/vList3#1"/>
    <dgm:cxn modelId="{DF02E64F-0B5E-4536-BC17-1342234D6E57}" type="presParOf" srcId="{03FE053C-4680-4283-A37C-AD1471104E70}" destId="{287C9CE8-6410-475D-AB17-0BF0952546F7}" srcOrd="3" destOrd="0" presId="urn:microsoft.com/office/officeart/2005/8/layout/vList3#1"/>
    <dgm:cxn modelId="{91A833C5-B012-4347-B249-B9685C4BD566}" type="presParOf" srcId="{03FE053C-4680-4283-A37C-AD1471104E70}" destId="{CEDDA808-422E-4C6C-B96D-4FAE88745E63}" srcOrd="4" destOrd="0" presId="urn:microsoft.com/office/officeart/2005/8/layout/vList3#1"/>
    <dgm:cxn modelId="{2676BA9E-AB96-41ED-8594-7831A401B1A6}" type="presParOf" srcId="{CEDDA808-422E-4C6C-B96D-4FAE88745E63}" destId="{CAEEE0F4-CEE2-4E1C-A725-E175D4B2E811}" srcOrd="0" destOrd="0" presId="urn:microsoft.com/office/officeart/2005/8/layout/vList3#1"/>
    <dgm:cxn modelId="{D264F95D-95B1-4485-900D-C8F64F073856}" type="presParOf" srcId="{CEDDA808-422E-4C6C-B96D-4FAE88745E63}" destId="{A4FED741-A0E7-41E8-BF80-161E07AB59B7}" srcOrd="1" destOrd="0" presId="urn:microsoft.com/office/officeart/2005/8/layout/vList3#1"/>
    <dgm:cxn modelId="{A672152B-0A48-4E6F-BA7A-FECBB28526D5}" type="presParOf" srcId="{03FE053C-4680-4283-A37C-AD1471104E70}" destId="{36CD90A4-F2E6-4159-B22B-CD9CDCAF22A5}" srcOrd="5" destOrd="0" presId="urn:microsoft.com/office/officeart/2005/8/layout/vList3#1"/>
    <dgm:cxn modelId="{CE0D5870-D6F2-4ABF-AECE-35E2D4BD2A00}" type="presParOf" srcId="{03FE053C-4680-4283-A37C-AD1471104E70}" destId="{C86D32A3-381C-4442-8F9F-5D55170C07E3}" srcOrd="6" destOrd="0" presId="urn:microsoft.com/office/officeart/2005/8/layout/vList3#1"/>
    <dgm:cxn modelId="{8CF876FB-377F-44D0-B275-DE5573BA08F0}" type="presParOf" srcId="{C86D32A3-381C-4442-8F9F-5D55170C07E3}" destId="{3B1EF863-E38D-484A-AB25-605E65C204D1}" srcOrd="0" destOrd="0" presId="urn:microsoft.com/office/officeart/2005/8/layout/vList3#1"/>
    <dgm:cxn modelId="{FAAFFAD3-E294-4649-B491-1D47CFF1387A}" type="presParOf" srcId="{C86D32A3-381C-4442-8F9F-5D55170C07E3}" destId="{861F91A0-7568-4EC0-A526-F3B6205FEF49}" srcOrd="1" destOrd="0" presId="urn:microsoft.com/office/officeart/2005/8/layout/vList3#1"/>
    <dgm:cxn modelId="{5671DCED-61D3-4441-80F0-64FB88263F37}" type="presParOf" srcId="{03FE053C-4680-4283-A37C-AD1471104E70}" destId="{DDA6A7B9-3570-4E39-8BAE-BF2827270516}" srcOrd="7" destOrd="0" presId="urn:microsoft.com/office/officeart/2005/8/layout/vList3#1"/>
    <dgm:cxn modelId="{0C12C977-BEF1-4E53-BEC8-94426F086229}" type="presParOf" srcId="{03FE053C-4680-4283-A37C-AD1471104E70}" destId="{B15F6CAC-1853-47FC-A115-42EFDE5FCBDF}" srcOrd="8" destOrd="0" presId="urn:microsoft.com/office/officeart/2005/8/layout/vList3#1"/>
    <dgm:cxn modelId="{756CFBE6-675E-4B84-BE83-6E7FC30BF623}" type="presParOf" srcId="{B15F6CAC-1853-47FC-A115-42EFDE5FCBDF}" destId="{56AF13C4-FBD6-40A0-B7F4-E393766B71E7}" srcOrd="0" destOrd="0" presId="urn:microsoft.com/office/officeart/2005/8/layout/vList3#1"/>
    <dgm:cxn modelId="{881B141E-59E7-4717-A829-99C37C6FE4F3}" type="presParOf" srcId="{B15F6CAC-1853-47FC-A115-42EFDE5FCBDF}" destId="{67A38FE2-25F5-4B44-9CBF-0A354ADA9BDF}" srcOrd="1" destOrd="0" presId="urn:microsoft.com/office/officeart/2005/8/layout/vList3#1"/>
    <dgm:cxn modelId="{9AAA38EE-36A3-4F28-B37C-F993E799C43E}" type="presParOf" srcId="{03FE053C-4680-4283-A37C-AD1471104E70}" destId="{E447E2DD-1C09-41E7-B6D4-FD2844E3D714}" srcOrd="9" destOrd="0" presId="urn:microsoft.com/office/officeart/2005/8/layout/vList3#1"/>
    <dgm:cxn modelId="{17ABCBBD-E6AD-4297-B500-9DABEBB149EC}" type="presParOf" srcId="{03FE053C-4680-4283-A37C-AD1471104E70}" destId="{EBC1EAA0-1681-45FD-A0D0-19B011B6C6D2}" srcOrd="10" destOrd="0" presId="urn:microsoft.com/office/officeart/2005/8/layout/vList3#1"/>
    <dgm:cxn modelId="{FFF63F88-8577-412D-9FA8-445D9555772A}" type="presParOf" srcId="{EBC1EAA0-1681-45FD-A0D0-19B011B6C6D2}" destId="{FE5BFBFC-F62E-4910-BF39-3440F55F56AF}" srcOrd="0" destOrd="0" presId="urn:microsoft.com/office/officeart/2005/8/layout/vList3#1"/>
    <dgm:cxn modelId="{564109B6-D9CE-4FDB-BE51-A90F1A6DC761}" type="presParOf" srcId="{EBC1EAA0-1681-45FD-A0D0-19B011B6C6D2}" destId="{915C0FB3-B303-493C-B920-FB11C9B8366B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3286B7-17D1-487B-A98B-B232322B3B1F}" type="doc">
      <dgm:prSet loTypeId="urn:microsoft.com/office/officeart/2005/8/layout/vList3#2" loCatId="pictur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B614B94B-6B30-4179-B3CD-771E5ECB9743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l-GR" sz="1600" b="1" dirty="0" smtClean="0">
              <a:latin typeface="Georgia" pitchFamily="18" charset="0"/>
            </a:rPr>
            <a:t>Ο ΣΥΝΗΓΟΡΟΣ ΤΟΥ ΠΟΛΙΤΗ: Ο Συνήγορος του Παιδιού: αποστολή του η διαμεσολάβηση ανάμεσα σε δημόσια διοίκηση και πολίτες για προστασία δικαιωμάτων παιδιού, καταπολέμηση κακοδιοίκησης και τήρηση νομιμότητας  </a:t>
          </a:r>
          <a:endParaRPr lang="el-GR" sz="1600" b="1" dirty="0">
            <a:latin typeface="Georgia" pitchFamily="18" charset="0"/>
          </a:endParaRPr>
        </a:p>
      </dgm:t>
    </dgm:pt>
    <dgm:pt modelId="{EAEEEE83-D16A-443D-9740-14BAA3398C04}" type="parTrans" cxnId="{44517284-AB26-4108-86CA-4FDF62BEDDEF}">
      <dgm:prSet/>
      <dgm:spPr/>
      <dgm:t>
        <a:bodyPr/>
        <a:lstStyle/>
        <a:p>
          <a:endParaRPr lang="el-GR"/>
        </a:p>
      </dgm:t>
    </dgm:pt>
    <dgm:pt modelId="{73729B37-9475-482C-B87C-943AE785C688}" type="sibTrans" cxnId="{44517284-AB26-4108-86CA-4FDF62BEDDEF}">
      <dgm:prSet/>
      <dgm:spPr/>
      <dgm:t>
        <a:bodyPr/>
        <a:lstStyle/>
        <a:p>
          <a:endParaRPr lang="el-GR"/>
        </a:p>
      </dgm:t>
    </dgm:pt>
    <dgm:pt modelId="{21190CA8-5268-4F7B-AB14-5D93121AC714}">
      <dgm:prSet phldrT="[Text]" custT="1"/>
      <dgm:spPr>
        <a:solidFill>
          <a:schemeClr val="accent4"/>
        </a:solidFill>
      </dgm:spPr>
      <dgm:t>
        <a:bodyPr/>
        <a:lstStyle/>
        <a:p>
          <a:endParaRPr lang="el-GR" sz="1600" b="1" dirty="0" smtClean="0">
            <a:latin typeface="Georgia" pitchFamily="18" charset="0"/>
          </a:endParaRPr>
        </a:p>
        <a:p>
          <a:r>
            <a:rPr lang="el-GR" sz="1600" b="1" dirty="0" smtClean="0">
              <a:latin typeface="Georgia" pitchFamily="18" charset="0"/>
            </a:rPr>
            <a:t>Κύριο αντικείμενο: η προάσπιση των δικαιωμάτων του παιδιού. Ενεργεί αυτεπάγγελτα, πρωτοβουλίες για εφαρμογή διεθνών συμβάσεων. Ύστερα από υπογραφή </a:t>
          </a:r>
          <a:r>
            <a:rPr lang="el-GR" sz="1600" b="1" i="1" dirty="0" smtClean="0">
              <a:latin typeface="Georgia" pitchFamily="18" charset="0"/>
            </a:rPr>
            <a:t>Διεθνούς Διακήρυξης για τα Δικαιώματα του Παιδιού </a:t>
          </a:r>
          <a:r>
            <a:rPr lang="el-GR" sz="1600" b="1" dirty="0" smtClean="0">
              <a:latin typeface="Georgia" pitchFamily="18" charset="0"/>
            </a:rPr>
            <a:t>-1989 για εφαρμογή κανόνων </a:t>
          </a:r>
        </a:p>
        <a:p>
          <a:endParaRPr lang="el-GR" sz="1600" b="1" dirty="0">
            <a:latin typeface="Georgia" pitchFamily="18" charset="0"/>
          </a:endParaRPr>
        </a:p>
      </dgm:t>
    </dgm:pt>
    <dgm:pt modelId="{CF9EAA5C-A3E0-4C0F-8A53-20AFC3CEFE0A}" type="parTrans" cxnId="{A5445CE6-C4EA-43D9-AF4F-0EBFD110ACC4}">
      <dgm:prSet/>
      <dgm:spPr/>
      <dgm:t>
        <a:bodyPr/>
        <a:lstStyle/>
        <a:p>
          <a:endParaRPr lang="el-GR"/>
        </a:p>
      </dgm:t>
    </dgm:pt>
    <dgm:pt modelId="{5E410FBE-E60F-4EF7-A65C-E6E62FEA62AC}" type="sibTrans" cxnId="{A5445CE6-C4EA-43D9-AF4F-0EBFD110ACC4}">
      <dgm:prSet/>
      <dgm:spPr/>
      <dgm:t>
        <a:bodyPr/>
        <a:lstStyle/>
        <a:p>
          <a:endParaRPr lang="el-GR"/>
        </a:p>
      </dgm:t>
    </dgm:pt>
    <dgm:pt modelId="{D5C524D9-E101-41EB-8708-CCD252C9E19A}">
      <dgm:prSet phldrT="[Text]" custT="1"/>
      <dgm:spPr>
        <a:solidFill>
          <a:srgbClr val="666699"/>
        </a:solidFill>
      </dgm:spPr>
      <dgm:t>
        <a:bodyPr/>
        <a:lstStyle/>
        <a:p>
          <a:r>
            <a:rPr lang="el-GR" sz="1600" b="1" dirty="0" smtClean="0">
              <a:latin typeface="Georgia" pitchFamily="18" charset="0"/>
            </a:rPr>
            <a:t>Η </a:t>
          </a:r>
          <a:r>
            <a:rPr lang="el-GR" sz="1600" b="1" i="1" dirty="0" smtClean="0">
              <a:latin typeface="Georgia" pitchFamily="18" charset="0"/>
            </a:rPr>
            <a:t>Ειδική Επιτροπή για τα Δικαιώματα του Παιδιού του ΟΗΕ </a:t>
          </a:r>
          <a:r>
            <a:rPr lang="el-GR" sz="1600" b="1" dirty="0" smtClean="0">
              <a:latin typeface="Georgia" pitchFamily="18" charset="0"/>
            </a:rPr>
            <a:t>έκανε συστάσεις για ανεξάρτητες αρχές για τη διασφάλιση της σύμβασης, συνεργασία με ΜΚΟ, απαγόρευση βίας στα παιδιά με νόμο, ανάπτυξη προγράμματος πρόληψης για κακοποίηση παιδιών </a:t>
          </a:r>
          <a:endParaRPr lang="el-GR" sz="1600" b="1" dirty="0">
            <a:latin typeface="Georgia" pitchFamily="18" charset="0"/>
          </a:endParaRPr>
        </a:p>
      </dgm:t>
    </dgm:pt>
    <dgm:pt modelId="{EDFAEA6D-9577-440B-AB0B-D7B6258210BE}" type="parTrans" cxnId="{40CDB3A3-F132-456A-BFDE-9FDE7EF04088}">
      <dgm:prSet/>
      <dgm:spPr/>
      <dgm:t>
        <a:bodyPr/>
        <a:lstStyle/>
        <a:p>
          <a:endParaRPr lang="el-GR"/>
        </a:p>
      </dgm:t>
    </dgm:pt>
    <dgm:pt modelId="{C4D6805D-4AA5-4E8E-83D3-71476F43EFD3}" type="sibTrans" cxnId="{40CDB3A3-F132-456A-BFDE-9FDE7EF04088}">
      <dgm:prSet/>
      <dgm:spPr/>
      <dgm:t>
        <a:bodyPr/>
        <a:lstStyle/>
        <a:p>
          <a:endParaRPr lang="el-GR"/>
        </a:p>
      </dgm:t>
    </dgm:pt>
    <dgm:pt modelId="{854B5312-6CCF-454B-8014-B55EA28CD0A1}">
      <dgm:prSet phldrT="[Text]" custT="1"/>
      <dgm:spPr>
        <a:solidFill>
          <a:srgbClr val="666699"/>
        </a:solidFill>
      </dgm:spPr>
      <dgm:t>
        <a:bodyPr/>
        <a:lstStyle/>
        <a:p>
          <a:r>
            <a:rPr lang="el-GR" sz="1600" b="1" i="1" dirty="0" smtClean="0">
              <a:latin typeface="Georgia" pitchFamily="18" charset="0"/>
            </a:rPr>
            <a:t>Έκθεση Παρατηρήσεων για την εφαρμογή της Σύμβασης </a:t>
          </a:r>
          <a:r>
            <a:rPr lang="el-GR" sz="1600" b="1" dirty="0" smtClean="0">
              <a:latin typeface="Georgia" pitchFamily="18" charset="0"/>
            </a:rPr>
            <a:t>: </a:t>
          </a:r>
        </a:p>
        <a:p>
          <a:r>
            <a:rPr lang="el-GR" sz="1600" b="1" dirty="0" smtClean="0">
              <a:latin typeface="Georgia" pitchFamily="18" charset="0"/>
            </a:rPr>
            <a:t>σύστησε  σε Ελλάδα τον προσδιορισμό ρόλου του Συνηγόρου του Πολίτη.  Νόμος 3094/2003 : ανέθεσε αρμοδιότητες για προάσπιση δικαιωμάτων παιδιού</a:t>
          </a:r>
          <a:endParaRPr lang="el-GR" sz="1600" b="1" dirty="0">
            <a:latin typeface="Georgia" pitchFamily="18" charset="0"/>
          </a:endParaRPr>
        </a:p>
      </dgm:t>
    </dgm:pt>
    <dgm:pt modelId="{9505D5CA-9809-4DD2-AB4E-761DCD4179FB}" type="parTrans" cxnId="{02C85255-B7FF-4EA0-A1BC-2368AA421A8E}">
      <dgm:prSet/>
      <dgm:spPr/>
      <dgm:t>
        <a:bodyPr/>
        <a:lstStyle/>
        <a:p>
          <a:endParaRPr lang="el-GR"/>
        </a:p>
      </dgm:t>
    </dgm:pt>
    <dgm:pt modelId="{D57FED0D-C46D-4E11-A77F-89AF5128502F}" type="sibTrans" cxnId="{02C85255-B7FF-4EA0-A1BC-2368AA421A8E}">
      <dgm:prSet/>
      <dgm:spPr/>
      <dgm:t>
        <a:bodyPr/>
        <a:lstStyle/>
        <a:p>
          <a:endParaRPr lang="el-GR"/>
        </a:p>
      </dgm:t>
    </dgm:pt>
    <dgm:pt modelId="{E3BD6CFF-EF3A-4F54-8309-32F9573E28E7}" type="pres">
      <dgm:prSet presAssocID="{363286B7-17D1-487B-A98B-B232322B3B1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9D0C46B-F5B0-47AC-8428-EBB35A214A32}" type="pres">
      <dgm:prSet presAssocID="{B614B94B-6B30-4179-B3CD-771E5ECB9743}" presName="composite" presStyleCnt="0"/>
      <dgm:spPr/>
    </dgm:pt>
    <dgm:pt modelId="{A96CADA6-C896-4D29-876C-B09BECB6D63B}" type="pres">
      <dgm:prSet presAssocID="{B614B94B-6B30-4179-B3CD-771E5ECB9743}" presName="imgShp" presStyleLbl="fgImgPlace1" presStyleIdx="0" presStyleCnt="4" custScaleY="106697" custLinFactNeighborX="-96823" custLinFactNeighborY="768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el-GR"/>
        </a:p>
      </dgm:t>
    </dgm:pt>
    <dgm:pt modelId="{222602AF-AEFA-430E-ACB4-978D7804AF53}" type="pres">
      <dgm:prSet presAssocID="{B614B94B-6B30-4179-B3CD-771E5ECB9743}" presName="txShp" presStyleLbl="node1" presStyleIdx="0" presStyleCnt="4" custScaleX="125388" custScaleY="133143" custLinFactNeighborX="5216" custLinFactNeighborY="76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FCC243D-F629-47FF-93B8-55C3C842C37D}" type="pres">
      <dgm:prSet presAssocID="{73729B37-9475-482C-B87C-943AE785C688}" presName="spacing" presStyleCnt="0"/>
      <dgm:spPr/>
    </dgm:pt>
    <dgm:pt modelId="{9FDFFF13-84BF-4C5C-A06B-AC1AAFEB42F7}" type="pres">
      <dgm:prSet presAssocID="{21190CA8-5268-4F7B-AB14-5D93121AC714}" presName="composite" presStyleCnt="0"/>
      <dgm:spPr/>
    </dgm:pt>
    <dgm:pt modelId="{FF7565FC-F145-43E6-9072-0CDB621292F9}" type="pres">
      <dgm:prSet presAssocID="{21190CA8-5268-4F7B-AB14-5D93121AC714}" presName="imgShp" presStyleLbl="fgImgPlace1" presStyleIdx="1" presStyleCnt="4" custLinFactNeighborX="-96823" custLinFactNeighborY="40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el-GR"/>
        </a:p>
      </dgm:t>
    </dgm:pt>
    <dgm:pt modelId="{1079F50E-46CF-4381-9051-6F451D8FC523}" type="pres">
      <dgm:prSet presAssocID="{21190CA8-5268-4F7B-AB14-5D93121AC714}" presName="txShp" presStyleLbl="node1" presStyleIdx="1" presStyleCnt="4" custScaleX="125845" custScaleY="164112" custLinFactNeighborX="5357" custLinFactNeighborY="-101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BB2A4-9B67-4155-A519-3D47E8DABAF9}" type="pres">
      <dgm:prSet presAssocID="{5E410FBE-E60F-4EF7-A65C-E6E62FEA62AC}" presName="spacing" presStyleCnt="0"/>
      <dgm:spPr/>
    </dgm:pt>
    <dgm:pt modelId="{113CE5FB-0A8D-420A-B777-FE1FABA54BD2}" type="pres">
      <dgm:prSet presAssocID="{D5C524D9-E101-41EB-8708-CCD252C9E19A}" presName="composite" presStyleCnt="0"/>
      <dgm:spPr/>
    </dgm:pt>
    <dgm:pt modelId="{74CBCE56-45F5-4EB9-94AA-63738B4FB9A9}" type="pres">
      <dgm:prSet presAssocID="{D5C524D9-E101-41EB-8708-CCD252C9E19A}" presName="imgShp" presStyleLbl="fgImgPlace1" presStyleIdx="2" presStyleCnt="4" custLinFactNeighborX="-96823" custLinFactNeighborY="-2202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el-GR"/>
        </a:p>
      </dgm:t>
    </dgm:pt>
    <dgm:pt modelId="{29CB2F4E-6F4F-4145-BB7A-CBC8D96790DE}" type="pres">
      <dgm:prSet presAssocID="{D5C524D9-E101-41EB-8708-CCD252C9E19A}" presName="txShp" presStyleLbl="node1" presStyleIdx="2" presStyleCnt="4" custScaleX="128381" custScaleY="177604" custLinFactNeighborX="4275" custLinFactNeighborY="-970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78D2E81-8051-401C-B6E8-6D15D98A07B9}" type="pres">
      <dgm:prSet presAssocID="{C4D6805D-4AA5-4E8E-83D3-71476F43EFD3}" presName="spacing" presStyleCnt="0"/>
      <dgm:spPr/>
    </dgm:pt>
    <dgm:pt modelId="{C060794F-F187-4A7B-95F5-691524CF662B}" type="pres">
      <dgm:prSet presAssocID="{854B5312-6CCF-454B-8014-B55EA28CD0A1}" presName="composite" presStyleCnt="0"/>
      <dgm:spPr/>
    </dgm:pt>
    <dgm:pt modelId="{2C1310B2-CD91-4E5F-B304-75DCDD317E0E}" type="pres">
      <dgm:prSet presAssocID="{854B5312-6CCF-454B-8014-B55EA28CD0A1}" presName="imgShp" presStyleLbl="fgImgPlace1" presStyleIdx="3" presStyleCnt="4" custScaleX="106102" custScaleY="110951" custLinFactNeighborX="-93772" custLinFactNeighborY="-12437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95572640-9005-46C7-BF10-298ABB294261}" type="pres">
      <dgm:prSet presAssocID="{854B5312-6CCF-454B-8014-B55EA28CD0A1}" presName="txShp" presStyleLbl="node1" presStyleIdx="3" presStyleCnt="4" custScaleX="131316" custScaleY="145723" custLinFactNeighborX="2905" custLinFactNeighborY="174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CDBA131-31FA-4C5F-9B2E-C36B5252571B}" type="presOf" srcId="{854B5312-6CCF-454B-8014-B55EA28CD0A1}" destId="{95572640-9005-46C7-BF10-298ABB294261}" srcOrd="0" destOrd="0" presId="urn:microsoft.com/office/officeart/2005/8/layout/vList3#2"/>
    <dgm:cxn modelId="{A5445CE6-C4EA-43D9-AF4F-0EBFD110ACC4}" srcId="{363286B7-17D1-487B-A98B-B232322B3B1F}" destId="{21190CA8-5268-4F7B-AB14-5D93121AC714}" srcOrd="1" destOrd="0" parTransId="{CF9EAA5C-A3E0-4C0F-8A53-20AFC3CEFE0A}" sibTransId="{5E410FBE-E60F-4EF7-A65C-E6E62FEA62AC}"/>
    <dgm:cxn modelId="{0DB17A3D-6DBB-4172-9B65-9B947CDB024A}" type="presOf" srcId="{D5C524D9-E101-41EB-8708-CCD252C9E19A}" destId="{29CB2F4E-6F4F-4145-BB7A-CBC8D96790DE}" srcOrd="0" destOrd="0" presId="urn:microsoft.com/office/officeart/2005/8/layout/vList3#2"/>
    <dgm:cxn modelId="{599B7123-E829-4EB7-8C5E-90CD4C66E6D9}" type="presOf" srcId="{363286B7-17D1-487B-A98B-B232322B3B1F}" destId="{E3BD6CFF-EF3A-4F54-8309-32F9573E28E7}" srcOrd="0" destOrd="0" presId="urn:microsoft.com/office/officeart/2005/8/layout/vList3#2"/>
    <dgm:cxn modelId="{7B779A53-F465-4D32-B53A-44B4A24F6E30}" type="presOf" srcId="{B614B94B-6B30-4179-B3CD-771E5ECB9743}" destId="{222602AF-AEFA-430E-ACB4-978D7804AF53}" srcOrd="0" destOrd="0" presId="urn:microsoft.com/office/officeart/2005/8/layout/vList3#2"/>
    <dgm:cxn modelId="{44517284-AB26-4108-86CA-4FDF62BEDDEF}" srcId="{363286B7-17D1-487B-A98B-B232322B3B1F}" destId="{B614B94B-6B30-4179-B3CD-771E5ECB9743}" srcOrd="0" destOrd="0" parTransId="{EAEEEE83-D16A-443D-9740-14BAA3398C04}" sibTransId="{73729B37-9475-482C-B87C-943AE785C688}"/>
    <dgm:cxn modelId="{40CDB3A3-F132-456A-BFDE-9FDE7EF04088}" srcId="{363286B7-17D1-487B-A98B-B232322B3B1F}" destId="{D5C524D9-E101-41EB-8708-CCD252C9E19A}" srcOrd="2" destOrd="0" parTransId="{EDFAEA6D-9577-440B-AB0B-D7B6258210BE}" sibTransId="{C4D6805D-4AA5-4E8E-83D3-71476F43EFD3}"/>
    <dgm:cxn modelId="{8DA56B0B-9EF9-48D3-9A24-4CE62DC342DF}" type="presOf" srcId="{21190CA8-5268-4F7B-AB14-5D93121AC714}" destId="{1079F50E-46CF-4381-9051-6F451D8FC523}" srcOrd="0" destOrd="0" presId="urn:microsoft.com/office/officeart/2005/8/layout/vList3#2"/>
    <dgm:cxn modelId="{02C85255-B7FF-4EA0-A1BC-2368AA421A8E}" srcId="{363286B7-17D1-487B-A98B-B232322B3B1F}" destId="{854B5312-6CCF-454B-8014-B55EA28CD0A1}" srcOrd="3" destOrd="0" parTransId="{9505D5CA-9809-4DD2-AB4E-761DCD4179FB}" sibTransId="{D57FED0D-C46D-4E11-A77F-89AF5128502F}"/>
    <dgm:cxn modelId="{C490DD9D-FD2C-41D7-9621-5162AD872BED}" type="presParOf" srcId="{E3BD6CFF-EF3A-4F54-8309-32F9573E28E7}" destId="{C9D0C46B-F5B0-47AC-8428-EBB35A214A32}" srcOrd="0" destOrd="0" presId="urn:microsoft.com/office/officeart/2005/8/layout/vList3#2"/>
    <dgm:cxn modelId="{45056DFC-6413-4E7C-9FB7-C8CE778FFDBE}" type="presParOf" srcId="{C9D0C46B-F5B0-47AC-8428-EBB35A214A32}" destId="{A96CADA6-C896-4D29-876C-B09BECB6D63B}" srcOrd="0" destOrd="0" presId="urn:microsoft.com/office/officeart/2005/8/layout/vList3#2"/>
    <dgm:cxn modelId="{FFBFFA32-576B-4B10-8293-B43ACC0BDD6A}" type="presParOf" srcId="{C9D0C46B-F5B0-47AC-8428-EBB35A214A32}" destId="{222602AF-AEFA-430E-ACB4-978D7804AF53}" srcOrd="1" destOrd="0" presId="urn:microsoft.com/office/officeart/2005/8/layout/vList3#2"/>
    <dgm:cxn modelId="{9B7C07C8-93AE-4CA0-933D-5F3E66FFD1E4}" type="presParOf" srcId="{E3BD6CFF-EF3A-4F54-8309-32F9573E28E7}" destId="{7FCC243D-F629-47FF-93B8-55C3C842C37D}" srcOrd="1" destOrd="0" presId="urn:microsoft.com/office/officeart/2005/8/layout/vList3#2"/>
    <dgm:cxn modelId="{0C2B95DB-C75D-4907-A4AF-62B74015EB54}" type="presParOf" srcId="{E3BD6CFF-EF3A-4F54-8309-32F9573E28E7}" destId="{9FDFFF13-84BF-4C5C-A06B-AC1AAFEB42F7}" srcOrd="2" destOrd="0" presId="urn:microsoft.com/office/officeart/2005/8/layout/vList3#2"/>
    <dgm:cxn modelId="{55039735-7E5B-4370-86CD-458D1A5F3B53}" type="presParOf" srcId="{9FDFFF13-84BF-4C5C-A06B-AC1AAFEB42F7}" destId="{FF7565FC-F145-43E6-9072-0CDB621292F9}" srcOrd="0" destOrd="0" presId="urn:microsoft.com/office/officeart/2005/8/layout/vList3#2"/>
    <dgm:cxn modelId="{5D2CDF91-253F-4C85-A2B0-36203D5D3D30}" type="presParOf" srcId="{9FDFFF13-84BF-4C5C-A06B-AC1AAFEB42F7}" destId="{1079F50E-46CF-4381-9051-6F451D8FC523}" srcOrd="1" destOrd="0" presId="urn:microsoft.com/office/officeart/2005/8/layout/vList3#2"/>
    <dgm:cxn modelId="{5069705B-29E2-4386-A976-A1BCFAF1C7A0}" type="presParOf" srcId="{E3BD6CFF-EF3A-4F54-8309-32F9573E28E7}" destId="{389BB2A4-9B67-4155-A519-3D47E8DABAF9}" srcOrd="3" destOrd="0" presId="urn:microsoft.com/office/officeart/2005/8/layout/vList3#2"/>
    <dgm:cxn modelId="{9B61AE2B-DFA3-469B-BBFC-3841D5140B43}" type="presParOf" srcId="{E3BD6CFF-EF3A-4F54-8309-32F9573E28E7}" destId="{113CE5FB-0A8D-420A-B777-FE1FABA54BD2}" srcOrd="4" destOrd="0" presId="urn:microsoft.com/office/officeart/2005/8/layout/vList3#2"/>
    <dgm:cxn modelId="{8B91DACC-3796-4502-BB52-30CA4F37B807}" type="presParOf" srcId="{113CE5FB-0A8D-420A-B777-FE1FABA54BD2}" destId="{74CBCE56-45F5-4EB9-94AA-63738B4FB9A9}" srcOrd="0" destOrd="0" presId="urn:microsoft.com/office/officeart/2005/8/layout/vList3#2"/>
    <dgm:cxn modelId="{4B121F7D-E93F-4414-8296-B8D201FC7F63}" type="presParOf" srcId="{113CE5FB-0A8D-420A-B777-FE1FABA54BD2}" destId="{29CB2F4E-6F4F-4145-BB7A-CBC8D96790DE}" srcOrd="1" destOrd="0" presId="urn:microsoft.com/office/officeart/2005/8/layout/vList3#2"/>
    <dgm:cxn modelId="{B0285ACD-E5E7-4C9B-A504-CC08B138E275}" type="presParOf" srcId="{E3BD6CFF-EF3A-4F54-8309-32F9573E28E7}" destId="{C78D2E81-8051-401C-B6E8-6D15D98A07B9}" srcOrd="5" destOrd="0" presId="urn:microsoft.com/office/officeart/2005/8/layout/vList3#2"/>
    <dgm:cxn modelId="{3BC35762-3DEA-4E0D-9DD7-472E79365ACF}" type="presParOf" srcId="{E3BD6CFF-EF3A-4F54-8309-32F9573E28E7}" destId="{C060794F-F187-4A7B-95F5-691524CF662B}" srcOrd="6" destOrd="0" presId="urn:microsoft.com/office/officeart/2005/8/layout/vList3#2"/>
    <dgm:cxn modelId="{21CBF0D3-85B0-463E-B8C3-41FCD9540538}" type="presParOf" srcId="{C060794F-F187-4A7B-95F5-691524CF662B}" destId="{2C1310B2-CD91-4E5F-B304-75DCDD317E0E}" srcOrd="0" destOrd="0" presId="urn:microsoft.com/office/officeart/2005/8/layout/vList3#2"/>
    <dgm:cxn modelId="{AC2E0635-E36B-4C08-A5EA-59B36811DC76}" type="presParOf" srcId="{C060794F-F187-4A7B-95F5-691524CF662B}" destId="{95572640-9005-46C7-BF10-298ABB294261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3286B7-17D1-487B-A98B-B232322B3B1F}" type="doc">
      <dgm:prSet loTypeId="urn:microsoft.com/office/officeart/2005/8/layout/vList3#3" loCatId="pictur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B614B94B-6B30-4179-B3CD-771E5ECB9743}">
      <dgm:prSet phldrT="[Text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l-GR" sz="1600" b="1" dirty="0" smtClean="0">
              <a:latin typeface="Georgia" pitchFamily="18" charset="0"/>
            </a:rPr>
            <a:t>Ο ΣΥΝΗΓΟΡΟΣ ΤΟΥ ΠΟΛΙΤΗ: </a:t>
          </a:r>
          <a:r>
            <a:rPr lang="el-GR" sz="1600" b="1" i="1" dirty="0" smtClean="0">
              <a:latin typeface="Georgia" pitchFamily="18" charset="0"/>
            </a:rPr>
            <a:t>Σχολικοί Κανονισμοί και Δημοκρατική Διοίκηση στη Β/μια Εκπαίδευση: </a:t>
          </a:r>
          <a:r>
            <a:rPr lang="el-GR" sz="1600" b="1" i="0" dirty="0" smtClean="0">
              <a:latin typeface="Georgia" pitchFamily="18" charset="0"/>
            </a:rPr>
            <a:t>κείμενο προς Υ. Π. για τις ελλείψεις </a:t>
          </a:r>
          <a:r>
            <a:rPr lang="el-GR" sz="1600" b="1" dirty="0" smtClean="0">
              <a:latin typeface="Georgia" pitchFamily="18" charset="0"/>
            </a:rPr>
            <a:t>  </a:t>
          </a:r>
          <a:endParaRPr lang="el-GR" sz="1600" b="1" dirty="0">
            <a:latin typeface="Georgia" pitchFamily="18" charset="0"/>
          </a:endParaRPr>
        </a:p>
      </dgm:t>
    </dgm:pt>
    <dgm:pt modelId="{EAEEEE83-D16A-443D-9740-14BAA3398C04}" type="parTrans" cxnId="{44517284-AB26-4108-86CA-4FDF62BEDDEF}">
      <dgm:prSet/>
      <dgm:spPr/>
      <dgm:t>
        <a:bodyPr/>
        <a:lstStyle/>
        <a:p>
          <a:endParaRPr lang="el-GR"/>
        </a:p>
      </dgm:t>
    </dgm:pt>
    <dgm:pt modelId="{73729B37-9475-482C-B87C-943AE785C688}" type="sibTrans" cxnId="{44517284-AB26-4108-86CA-4FDF62BEDDEF}">
      <dgm:prSet/>
      <dgm:spPr/>
      <dgm:t>
        <a:bodyPr/>
        <a:lstStyle/>
        <a:p>
          <a:endParaRPr lang="el-GR"/>
        </a:p>
      </dgm:t>
    </dgm:pt>
    <dgm:pt modelId="{21190CA8-5268-4F7B-AB14-5D93121AC714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l-GR" sz="1600" b="1" i="1" dirty="0" smtClean="0">
            <a:latin typeface="Georgia" pitchFamily="18" charset="0"/>
          </a:endParaRPr>
        </a:p>
        <a:p>
          <a:r>
            <a:rPr lang="el-GR" sz="1600" b="1" i="1" dirty="0" smtClean="0">
              <a:latin typeface="Georgia" pitchFamily="18" charset="0"/>
            </a:rPr>
            <a:t>Εκπόνηση Εθνικού Σχεδίου Δράσης </a:t>
          </a:r>
          <a:r>
            <a:rPr lang="el-GR" sz="1600" b="1" i="0" dirty="0" smtClean="0">
              <a:latin typeface="Georgia" pitchFamily="18" charset="0"/>
            </a:rPr>
            <a:t>με νομοθετική ρύθμιση για καθορισμό εθνικού φορέα που θα έχει ευθύνη για εφαρμογή του Σχεδίου </a:t>
          </a:r>
          <a:endParaRPr lang="el-GR" sz="1600" b="1" i="1" dirty="0">
            <a:latin typeface="Georgia" pitchFamily="18" charset="0"/>
          </a:endParaRPr>
        </a:p>
      </dgm:t>
    </dgm:pt>
    <dgm:pt modelId="{CF9EAA5C-A3E0-4C0F-8A53-20AFC3CEFE0A}" type="parTrans" cxnId="{A5445CE6-C4EA-43D9-AF4F-0EBFD110ACC4}">
      <dgm:prSet/>
      <dgm:spPr/>
      <dgm:t>
        <a:bodyPr/>
        <a:lstStyle/>
        <a:p>
          <a:endParaRPr lang="el-GR"/>
        </a:p>
      </dgm:t>
    </dgm:pt>
    <dgm:pt modelId="{5E410FBE-E60F-4EF7-A65C-E6E62FEA62AC}" type="sibTrans" cxnId="{A5445CE6-C4EA-43D9-AF4F-0EBFD110ACC4}">
      <dgm:prSet/>
      <dgm:spPr/>
      <dgm:t>
        <a:bodyPr/>
        <a:lstStyle/>
        <a:p>
          <a:endParaRPr lang="el-GR"/>
        </a:p>
      </dgm:t>
    </dgm:pt>
    <dgm:pt modelId="{D5C524D9-E101-41EB-8708-CCD252C9E19A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l-GR" sz="1600" b="1" dirty="0" smtClean="0">
              <a:latin typeface="Georgia" pitchFamily="18" charset="0"/>
            </a:rPr>
            <a:t>ΚΑΤΑΛΗΚΤΙΚΕΣ ΠΑΡΑΤΗΡΗΣΕΙΣ ΕΠΙΤΡΟΠΗΣ ΓΙΑ ΤΑ ΔΙΚΑΙΩΜΑΤΑ ΤΟΥ ΠΑΙΔΙΟΥ ΣΤΗΝ ΕΛΛΑΔΑ ΤΟΥ ΟΗΕ: Ελλάδα: δεν έχει εκδώσει βασικό κείμενο για ανθρώπινα δικαιώματα, σύσταση για </a:t>
          </a:r>
          <a:r>
            <a:rPr lang="el-GR" sz="1600" b="1" i="1" dirty="0" smtClean="0">
              <a:latin typeface="Georgia" pitchFamily="18" charset="0"/>
            </a:rPr>
            <a:t>Εθνικό Παρατηρητήριο για δικαιώματα παιδιών </a:t>
          </a:r>
          <a:endParaRPr lang="el-GR" sz="1600" b="1" dirty="0">
            <a:latin typeface="Georgia" pitchFamily="18" charset="0"/>
          </a:endParaRPr>
        </a:p>
      </dgm:t>
    </dgm:pt>
    <dgm:pt modelId="{EDFAEA6D-9577-440B-AB0B-D7B6258210BE}" type="parTrans" cxnId="{40CDB3A3-F132-456A-BFDE-9FDE7EF04088}">
      <dgm:prSet/>
      <dgm:spPr/>
      <dgm:t>
        <a:bodyPr/>
        <a:lstStyle/>
        <a:p>
          <a:endParaRPr lang="el-GR"/>
        </a:p>
      </dgm:t>
    </dgm:pt>
    <dgm:pt modelId="{C4D6805D-4AA5-4E8E-83D3-71476F43EFD3}" type="sibTrans" cxnId="{40CDB3A3-F132-456A-BFDE-9FDE7EF04088}">
      <dgm:prSet/>
      <dgm:spPr/>
      <dgm:t>
        <a:bodyPr/>
        <a:lstStyle/>
        <a:p>
          <a:endParaRPr lang="el-GR"/>
        </a:p>
      </dgm:t>
    </dgm:pt>
    <dgm:pt modelId="{854B5312-6CCF-454B-8014-B55EA28CD0A1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l-GR" sz="1600" b="1" i="0" dirty="0" smtClean="0">
              <a:latin typeface="Georgia" pitchFamily="18" charset="0"/>
            </a:rPr>
            <a:t>Πρ0γράμματα</a:t>
          </a:r>
          <a:r>
            <a:rPr lang="el-GR" sz="1600" b="1" i="1" dirty="0" smtClean="0">
              <a:latin typeface="Georgia" pitchFamily="18" charset="0"/>
            </a:rPr>
            <a:t> Τα Σχολεία ως υπερασπιστές των παιδιών, Τα παιδιά γράφουν και ζωγραφίζουν για τα δικαιώματα τους</a:t>
          </a:r>
          <a:r>
            <a:rPr lang="el-GR" sz="1600" b="1" i="0" dirty="0" smtClean="0">
              <a:latin typeface="Georgia" pitchFamily="18" charset="0"/>
            </a:rPr>
            <a:t>  </a:t>
          </a:r>
          <a:endParaRPr lang="el-GR" sz="1600" b="1" i="0" dirty="0">
            <a:latin typeface="Georgia" pitchFamily="18" charset="0"/>
          </a:endParaRPr>
        </a:p>
      </dgm:t>
    </dgm:pt>
    <dgm:pt modelId="{9505D5CA-9809-4DD2-AB4E-761DCD4179FB}" type="parTrans" cxnId="{02C85255-B7FF-4EA0-A1BC-2368AA421A8E}">
      <dgm:prSet/>
      <dgm:spPr/>
      <dgm:t>
        <a:bodyPr/>
        <a:lstStyle/>
        <a:p>
          <a:endParaRPr lang="el-GR"/>
        </a:p>
      </dgm:t>
    </dgm:pt>
    <dgm:pt modelId="{D57FED0D-C46D-4E11-A77F-89AF5128502F}" type="sibTrans" cxnId="{02C85255-B7FF-4EA0-A1BC-2368AA421A8E}">
      <dgm:prSet/>
      <dgm:spPr/>
      <dgm:t>
        <a:bodyPr/>
        <a:lstStyle/>
        <a:p>
          <a:endParaRPr lang="el-GR"/>
        </a:p>
      </dgm:t>
    </dgm:pt>
    <dgm:pt modelId="{E3BD6CFF-EF3A-4F54-8309-32F9573E28E7}" type="pres">
      <dgm:prSet presAssocID="{363286B7-17D1-487B-A98B-B232322B3B1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9D0C46B-F5B0-47AC-8428-EBB35A214A32}" type="pres">
      <dgm:prSet presAssocID="{B614B94B-6B30-4179-B3CD-771E5ECB9743}" presName="composite" presStyleCnt="0"/>
      <dgm:spPr/>
    </dgm:pt>
    <dgm:pt modelId="{A96CADA6-C896-4D29-876C-B09BECB6D63B}" type="pres">
      <dgm:prSet presAssocID="{B614B94B-6B30-4179-B3CD-771E5ECB9743}" presName="imgShp" presStyleLbl="fgImgPlace1" presStyleIdx="0" presStyleCnt="4" custScaleY="106697" custLinFactNeighborX="-96823" custLinFactNeighborY="768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el-GR"/>
        </a:p>
      </dgm:t>
    </dgm:pt>
    <dgm:pt modelId="{222602AF-AEFA-430E-ACB4-978D7804AF53}" type="pres">
      <dgm:prSet presAssocID="{B614B94B-6B30-4179-B3CD-771E5ECB9743}" presName="txShp" presStyleLbl="node1" presStyleIdx="0" presStyleCnt="4" custScaleX="125388" custScaleY="133143" custLinFactNeighborX="5384" custLinFactNeighborY="104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FCC243D-F629-47FF-93B8-55C3C842C37D}" type="pres">
      <dgm:prSet presAssocID="{73729B37-9475-482C-B87C-943AE785C688}" presName="spacing" presStyleCnt="0"/>
      <dgm:spPr/>
    </dgm:pt>
    <dgm:pt modelId="{9FDFFF13-84BF-4C5C-A06B-AC1AAFEB42F7}" type="pres">
      <dgm:prSet presAssocID="{21190CA8-5268-4F7B-AB14-5D93121AC714}" presName="composite" presStyleCnt="0"/>
      <dgm:spPr/>
    </dgm:pt>
    <dgm:pt modelId="{FF7565FC-F145-43E6-9072-0CDB621292F9}" type="pres">
      <dgm:prSet presAssocID="{21190CA8-5268-4F7B-AB14-5D93121AC714}" presName="imgShp" presStyleLbl="fgImgPlace1" presStyleIdx="1" presStyleCnt="4" custLinFactNeighborX="-96823" custLinFactNeighborY="40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rgbClr val="C00000"/>
          </a:solidFill>
        </a:ln>
      </dgm:spPr>
      <dgm:t>
        <a:bodyPr/>
        <a:lstStyle/>
        <a:p>
          <a:endParaRPr lang="el-GR"/>
        </a:p>
      </dgm:t>
    </dgm:pt>
    <dgm:pt modelId="{1079F50E-46CF-4381-9051-6F451D8FC523}" type="pres">
      <dgm:prSet presAssocID="{21190CA8-5268-4F7B-AB14-5D93121AC714}" presName="txShp" presStyleLbl="node1" presStyleIdx="1" presStyleCnt="4" custScaleX="125845" custScaleY="164112" custLinFactNeighborX="5357" custLinFactNeighborY="-101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89BB2A4-9B67-4155-A519-3D47E8DABAF9}" type="pres">
      <dgm:prSet presAssocID="{5E410FBE-E60F-4EF7-A65C-E6E62FEA62AC}" presName="spacing" presStyleCnt="0"/>
      <dgm:spPr/>
    </dgm:pt>
    <dgm:pt modelId="{113CE5FB-0A8D-420A-B777-FE1FABA54BD2}" type="pres">
      <dgm:prSet presAssocID="{D5C524D9-E101-41EB-8708-CCD252C9E19A}" presName="composite" presStyleCnt="0"/>
      <dgm:spPr/>
    </dgm:pt>
    <dgm:pt modelId="{74CBCE56-45F5-4EB9-94AA-63738B4FB9A9}" type="pres">
      <dgm:prSet presAssocID="{D5C524D9-E101-41EB-8708-CCD252C9E19A}" presName="imgShp" presStyleLbl="fgImgPlace1" presStyleIdx="2" presStyleCnt="4" custLinFactNeighborX="-96823" custLinFactNeighborY="-2202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el-GR"/>
        </a:p>
      </dgm:t>
    </dgm:pt>
    <dgm:pt modelId="{29CB2F4E-6F4F-4145-BB7A-CBC8D96790DE}" type="pres">
      <dgm:prSet presAssocID="{D5C524D9-E101-41EB-8708-CCD252C9E19A}" presName="txShp" presStyleLbl="node1" presStyleIdx="2" presStyleCnt="4" custScaleX="128381" custScaleY="179814" custLinFactNeighborX="4275" custLinFactNeighborY="-970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78D2E81-8051-401C-B6E8-6D15D98A07B9}" type="pres">
      <dgm:prSet presAssocID="{C4D6805D-4AA5-4E8E-83D3-71476F43EFD3}" presName="spacing" presStyleCnt="0"/>
      <dgm:spPr/>
    </dgm:pt>
    <dgm:pt modelId="{C060794F-F187-4A7B-95F5-691524CF662B}" type="pres">
      <dgm:prSet presAssocID="{854B5312-6CCF-454B-8014-B55EA28CD0A1}" presName="composite" presStyleCnt="0"/>
      <dgm:spPr/>
    </dgm:pt>
    <dgm:pt modelId="{2C1310B2-CD91-4E5F-B304-75DCDD317E0E}" type="pres">
      <dgm:prSet presAssocID="{854B5312-6CCF-454B-8014-B55EA28CD0A1}" presName="imgShp" presStyleLbl="fgImgPlace1" presStyleIdx="3" presStyleCnt="4" custScaleX="106102" custScaleY="110951" custLinFactNeighborX="-93772" custLinFactNeighborY="-12437"/>
      <dgm:spPr>
        <a:blipFill rotWithShape="0">
          <a:blip xmlns:r="http://schemas.openxmlformats.org/officeDocument/2006/relationships" r:embed="rId3"/>
          <a:stretch>
            <a:fillRect/>
          </a:stretch>
        </a:blipFill>
        <a:ln>
          <a:solidFill>
            <a:schemeClr val="accent2">
              <a:lumMod val="75000"/>
            </a:schemeClr>
          </a:solidFill>
        </a:ln>
      </dgm:spPr>
    </dgm:pt>
    <dgm:pt modelId="{95572640-9005-46C7-BF10-298ABB294261}" type="pres">
      <dgm:prSet presAssocID="{854B5312-6CCF-454B-8014-B55EA28CD0A1}" presName="txShp" presStyleLbl="node1" presStyleIdx="3" presStyleCnt="4" custScaleX="131316" custScaleY="145723" custLinFactNeighborX="2905" custLinFactNeighborY="174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26BD763-EEDB-4960-8B58-60940E1E0BD5}" type="presOf" srcId="{363286B7-17D1-487B-A98B-B232322B3B1F}" destId="{E3BD6CFF-EF3A-4F54-8309-32F9573E28E7}" srcOrd="0" destOrd="0" presId="urn:microsoft.com/office/officeart/2005/8/layout/vList3#3"/>
    <dgm:cxn modelId="{012C38F8-BEE9-4B08-B081-6092A99EEBDD}" type="presOf" srcId="{854B5312-6CCF-454B-8014-B55EA28CD0A1}" destId="{95572640-9005-46C7-BF10-298ABB294261}" srcOrd="0" destOrd="0" presId="urn:microsoft.com/office/officeart/2005/8/layout/vList3#3"/>
    <dgm:cxn modelId="{02C85255-B7FF-4EA0-A1BC-2368AA421A8E}" srcId="{363286B7-17D1-487B-A98B-B232322B3B1F}" destId="{854B5312-6CCF-454B-8014-B55EA28CD0A1}" srcOrd="3" destOrd="0" parTransId="{9505D5CA-9809-4DD2-AB4E-761DCD4179FB}" sibTransId="{D57FED0D-C46D-4E11-A77F-89AF5128502F}"/>
    <dgm:cxn modelId="{3D216E23-E010-4523-B9FC-67E45A281AE4}" type="presOf" srcId="{B614B94B-6B30-4179-B3CD-771E5ECB9743}" destId="{222602AF-AEFA-430E-ACB4-978D7804AF53}" srcOrd="0" destOrd="0" presId="urn:microsoft.com/office/officeart/2005/8/layout/vList3#3"/>
    <dgm:cxn modelId="{F1E636BE-A0B1-408D-81DD-C08BF7A3462F}" type="presOf" srcId="{D5C524D9-E101-41EB-8708-CCD252C9E19A}" destId="{29CB2F4E-6F4F-4145-BB7A-CBC8D96790DE}" srcOrd="0" destOrd="0" presId="urn:microsoft.com/office/officeart/2005/8/layout/vList3#3"/>
    <dgm:cxn modelId="{40CDB3A3-F132-456A-BFDE-9FDE7EF04088}" srcId="{363286B7-17D1-487B-A98B-B232322B3B1F}" destId="{D5C524D9-E101-41EB-8708-CCD252C9E19A}" srcOrd="2" destOrd="0" parTransId="{EDFAEA6D-9577-440B-AB0B-D7B6258210BE}" sibTransId="{C4D6805D-4AA5-4E8E-83D3-71476F43EFD3}"/>
    <dgm:cxn modelId="{44517284-AB26-4108-86CA-4FDF62BEDDEF}" srcId="{363286B7-17D1-487B-A98B-B232322B3B1F}" destId="{B614B94B-6B30-4179-B3CD-771E5ECB9743}" srcOrd="0" destOrd="0" parTransId="{EAEEEE83-D16A-443D-9740-14BAA3398C04}" sibTransId="{73729B37-9475-482C-B87C-943AE785C688}"/>
    <dgm:cxn modelId="{A5445CE6-C4EA-43D9-AF4F-0EBFD110ACC4}" srcId="{363286B7-17D1-487B-A98B-B232322B3B1F}" destId="{21190CA8-5268-4F7B-AB14-5D93121AC714}" srcOrd="1" destOrd="0" parTransId="{CF9EAA5C-A3E0-4C0F-8A53-20AFC3CEFE0A}" sibTransId="{5E410FBE-E60F-4EF7-A65C-E6E62FEA62AC}"/>
    <dgm:cxn modelId="{AECA75FC-A562-4B3E-9D17-DB2180178C8E}" type="presOf" srcId="{21190CA8-5268-4F7B-AB14-5D93121AC714}" destId="{1079F50E-46CF-4381-9051-6F451D8FC523}" srcOrd="0" destOrd="0" presId="urn:microsoft.com/office/officeart/2005/8/layout/vList3#3"/>
    <dgm:cxn modelId="{A3A6CE52-80C8-4661-B6CD-82B3752299A4}" type="presParOf" srcId="{E3BD6CFF-EF3A-4F54-8309-32F9573E28E7}" destId="{C9D0C46B-F5B0-47AC-8428-EBB35A214A32}" srcOrd="0" destOrd="0" presId="urn:microsoft.com/office/officeart/2005/8/layout/vList3#3"/>
    <dgm:cxn modelId="{EF5B14D4-B1D0-46DC-919A-5F9D85A974C7}" type="presParOf" srcId="{C9D0C46B-F5B0-47AC-8428-EBB35A214A32}" destId="{A96CADA6-C896-4D29-876C-B09BECB6D63B}" srcOrd="0" destOrd="0" presId="urn:microsoft.com/office/officeart/2005/8/layout/vList3#3"/>
    <dgm:cxn modelId="{EE7F754F-0CC7-4265-857E-ABBA45609D4D}" type="presParOf" srcId="{C9D0C46B-F5B0-47AC-8428-EBB35A214A32}" destId="{222602AF-AEFA-430E-ACB4-978D7804AF53}" srcOrd="1" destOrd="0" presId="urn:microsoft.com/office/officeart/2005/8/layout/vList3#3"/>
    <dgm:cxn modelId="{12178E72-7550-42EE-8E3D-DFA87A8BBAD6}" type="presParOf" srcId="{E3BD6CFF-EF3A-4F54-8309-32F9573E28E7}" destId="{7FCC243D-F629-47FF-93B8-55C3C842C37D}" srcOrd="1" destOrd="0" presId="urn:microsoft.com/office/officeart/2005/8/layout/vList3#3"/>
    <dgm:cxn modelId="{3E311B69-9683-47A0-8BC2-9927514C4FB7}" type="presParOf" srcId="{E3BD6CFF-EF3A-4F54-8309-32F9573E28E7}" destId="{9FDFFF13-84BF-4C5C-A06B-AC1AAFEB42F7}" srcOrd="2" destOrd="0" presId="urn:microsoft.com/office/officeart/2005/8/layout/vList3#3"/>
    <dgm:cxn modelId="{945B3D9B-7F24-49C2-AC8D-F5DD68E48800}" type="presParOf" srcId="{9FDFFF13-84BF-4C5C-A06B-AC1AAFEB42F7}" destId="{FF7565FC-F145-43E6-9072-0CDB621292F9}" srcOrd="0" destOrd="0" presId="urn:microsoft.com/office/officeart/2005/8/layout/vList3#3"/>
    <dgm:cxn modelId="{0C9D2610-2364-437A-9AD3-53150028B3C5}" type="presParOf" srcId="{9FDFFF13-84BF-4C5C-A06B-AC1AAFEB42F7}" destId="{1079F50E-46CF-4381-9051-6F451D8FC523}" srcOrd="1" destOrd="0" presId="urn:microsoft.com/office/officeart/2005/8/layout/vList3#3"/>
    <dgm:cxn modelId="{96B24EB4-994C-487C-A255-C03534B468B7}" type="presParOf" srcId="{E3BD6CFF-EF3A-4F54-8309-32F9573E28E7}" destId="{389BB2A4-9B67-4155-A519-3D47E8DABAF9}" srcOrd="3" destOrd="0" presId="urn:microsoft.com/office/officeart/2005/8/layout/vList3#3"/>
    <dgm:cxn modelId="{AD39C947-059C-4AFC-A689-8DD2B2CE0FDA}" type="presParOf" srcId="{E3BD6CFF-EF3A-4F54-8309-32F9573E28E7}" destId="{113CE5FB-0A8D-420A-B777-FE1FABA54BD2}" srcOrd="4" destOrd="0" presId="urn:microsoft.com/office/officeart/2005/8/layout/vList3#3"/>
    <dgm:cxn modelId="{A6B46963-CE37-43D5-AC27-CE569BDE23F5}" type="presParOf" srcId="{113CE5FB-0A8D-420A-B777-FE1FABA54BD2}" destId="{74CBCE56-45F5-4EB9-94AA-63738B4FB9A9}" srcOrd="0" destOrd="0" presId="urn:microsoft.com/office/officeart/2005/8/layout/vList3#3"/>
    <dgm:cxn modelId="{2D3CCC0E-FC93-4254-B70C-ADB011901D09}" type="presParOf" srcId="{113CE5FB-0A8D-420A-B777-FE1FABA54BD2}" destId="{29CB2F4E-6F4F-4145-BB7A-CBC8D96790DE}" srcOrd="1" destOrd="0" presId="urn:microsoft.com/office/officeart/2005/8/layout/vList3#3"/>
    <dgm:cxn modelId="{A158E707-E788-4452-81D0-83BB6E096627}" type="presParOf" srcId="{E3BD6CFF-EF3A-4F54-8309-32F9573E28E7}" destId="{C78D2E81-8051-401C-B6E8-6D15D98A07B9}" srcOrd="5" destOrd="0" presId="urn:microsoft.com/office/officeart/2005/8/layout/vList3#3"/>
    <dgm:cxn modelId="{AC3244DB-37E7-40CB-9B0D-C3CFCAA00007}" type="presParOf" srcId="{E3BD6CFF-EF3A-4F54-8309-32F9573E28E7}" destId="{C060794F-F187-4A7B-95F5-691524CF662B}" srcOrd="6" destOrd="0" presId="urn:microsoft.com/office/officeart/2005/8/layout/vList3#3"/>
    <dgm:cxn modelId="{EAA8320E-3BB5-4515-BE71-CF2A4CA88E98}" type="presParOf" srcId="{C060794F-F187-4A7B-95F5-691524CF662B}" destId="{2C1310B2-CD91-4E5F-B304-75DCDD317E0E}" srcOrd="0" destOrd="0" presId="urn:microsoft.com/office/officeart/2005/8/layout/vList3#3"/>
    <dgm:cxn modelId="{B32FD0EA-1918-47F8-8048-8E177E4CCEE3}" type="presParOf" srcId="{C060794F-F187-4A7B-95F5-691524CF662B}" destId="{95572640-9005-46C7-BF10-298ABB294261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C266B88-7612-4C59-A23E-6CC38A172F98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247D0B57-4F8E-463D-8B1B-BEE4A0E18436}">
      <dgm:prSet phldrT="[Κείμενο]" custT="1"/>
      <dgm:spPr/>
      <dgm:t>
        <a:bodyPr/>
        <a:lstStyle/>
        <a:p>
          <a:pPr algn="just"/>
          <a:r>
            <a:rPr lang="el-GR" sz="1600" b="1" dirty="0" smtClean="0">
              <a:latin typeface="Georgia" pitchFamily="18" charset="0"/>
            </a:rPr>
            <a:t>ΔΙΚΤΥΟ ΜΚΟ: Σύνταξη </a:t>
          </a:r>
          <a:r>
            <a:rPr lang="el-GR" sz="1600" b="1" i="1" dirty="0" smtClean="0">
              <a:latin typeface="Georgia" pitchFamily="18" charset="0"/>
            </a:rPr>
            <a:t>Εναλλακτικής Έκθεσης για τη Σύμβαση των Δικαιωμάτων του Παιδιού- </a:t>
          </a:r>
          <a:r>
            <a:rPr lang="el-GR" sz="1600" b="1" i="0" dirty="0" smtClean="0">
              <a:latin typeface="Georgia" pitchFamily="18" charset="0"/>
            </a:rPr>
            <a:t>ύστερα από Έκθεση Ελλάδας -2009 </a:t>
          </a:r>
          <a:endParaRPr lang="el-GR" sz="1600" b="1" dirty="0">
            <a:latin typeface="Georgia" pitchFamily="18" charset="0"/>
          </a:endParaRPr>
        </a:p>
      </dgm:t>
    </dgm:pt>
    <dgm:pt modelId="{2FF8E2A9-D210-4C05-BC33-C135AC94ECE2}" type="parTrans" cxnId="{563C660E-8837-4C25-AFF8-E85231B805E8}">
      <dgm:prSet/>
      <dgm:spPr/>
      <dgm:t>
        <a:bodyPr/>
        <a:lstStyle/>
        <a:p>
          <a:endParaRPr lang="el-GR"/>
        </a:p>
      </dgm:t>
    </dgm:pt>
    <dgm:pt modelId="{9FB6F676-27C4-4A62-886F-AD6F2DD8F67B}" type="sibTrans" cxnId="{563C660E-8837-4C25-AFF8-E85231B805E8}">
      <dgm:prSet/>
      <dgm:spPr/>
      <dgm:t>
        <a:bodyPr/>
        <a:lstStyle/>
        <a:p>
          <a:endParaRPr lang="el-GR"/>
        </a:p>
      </dgm:t>
    </dgm:pt>
    <dgm:pt modelId="{8CDC6D26-3F7D-4D97-8FFA-9121B13CCA14}">
      <dgm:prSet phldrT="[Κείμενο]" custT="1"/>
      <dgm:spPr/>
      <dgm:t>
        <a:bodyPr/>
        <a:lstStyle/>
        <a:p>
          <a:pPr algn="just"/>
          <a:r>
            <a:rPr lang="el-GR" sz="1600" b="1" dirty="0" smtClean="0">
              <a:latin typeface="Georgia" pitchFamily="18" charset="0"/>
            </a:rPr>
            <a:t>ΣΥΝΗΓΟΡΟΣ ΤΟΥ ΠΑΙΔΙΟΥ: συνεργάζεται με ΜΚΟ, συζήτησε την προστασία των δικαιωμάτων του παιδιού στην </a:t>
          </a:r>
          <a:r>
            <a:rPr lang="el-GR" sz="1600" b="1" i="1" dirty="0" smtClean="0">
              <a:latin typeface="Georgia" pitchFamily="18" charset="0"/>
            </a:rPr>
            <a:t>Εθνική Έκθεση για την εφαρμογή της Διεθνούς Σύμβασης για τα Δικαιώματα του Παιδιού του ΟΗΕ – 2001 για ελεύθερη έκφραση, απαγόρευση βίας και κακομεταχείρισης. </a:t>
          </a:r>
          <a:r>
            <a:rPr lang="el-GR" sz="1600" b="1" dirty="0" smtClean="0">
              <a:latin typeface="Georgia" pitchFamily="18" charset="0"/>
            </a:rPr>
            <a:t> </a:t>
          </a:r>
          <a:endParaRPr lang="el-GR" sz="1600" b="1" dirty="0">
            <a:latin typeface="Georgia" pitchFamily="18" charset="0"/>
          </a:endParaRPr>
        </a:p>
      </dgm:t>
    </dgm:pt>
    <dgm:pt modelId="{38A20FAD-FDCD-4BFD-ABC8-FDEA6509AC46}" type="parTrans" cxnId="{A4EDFE64-F80A-4A41-BD8A-10B508E030BB}">
      <dgm:prSet/>
      <dgm:spPr/>
      <dgm:t>
        <a:bodyPr/>
        <a:lstStyle/>
        <a:p>
          <a:endParaRPr lang="el-GR"/>
        </a:p>
      </dgm:t>
    </dgm:pt>
    <dgm:pt modelId="{E88D4C37-3F99-40BF-B942-7909A6370CB9}" type="sibTrans" cxnId="{A4EDFE64-F80A-4A41-BD8A-10B508E030BB}">
      <dgm:prSet/>
      <dgm:spPr/>
      <dgm:t>
        <a:bodyPr/>
        <a:lstStyle/>
        <a:p>
          <a:endParaRPr lang="el-GR"/>
        </a:p>
      </dgm:t>
    </dgm:pt>
    <dgm:pt modelId="{C3EA816F-39D3-418D-A8B3-8F8A33251B99}">
      <dgm:prSet phldrT="[Κείμενο]" custT="1"/>
      <dgm:spPr/>
      <dgm:t>
        <a:bodyPr/>
        <a:lstStyle/>
        <a:p>
          <a:pPr algn="just"/>
          <a:r>
            <a:rPr lang="el-GR" sz="1600" b="1" dirty="0" smtClean="0">
              <a:latin typeface="Georgia" pitchFamily="18" charset="0"/>
            </a:rPr>
            <a:t>Ε.Ψ.Υ.Π.Ε. : Ημερίδα: «Εκφοβισμός και Βία στο Σχολείο Μεταξύ των Μαθητών’ </a:t>
          </a:r>
          <a:r>
            <a:rPr lang="el-GR" sz="1600" b="1" i="1" dirty="0" smtClean="0">
              <a:latin typeface="Georgia" pitchFamily="18" charset="0"/>
            </a:rPr>
            <a:t>¨Μίλα, μη φοβάσαι΄</a:t>
          </a:r>
          <a:r>
            <a:rPr lang="el-GR" sz="1600" b="1" i="0" dirty="0" smtClean="0">
              <a:latin typeface="Georgia" pitchFamily="18" charset="0"/>
            </a:rPr>
            <a:t>: χρειάζεται εγκύκλιος με οδηγίες για αντιμετώπιση φαινομένου. </a:t>
          </a:r>
          <a:endParaRPr lang="el-GR" sz="1600" b="1" dirty="0">
            <a:latin typeface="Georgia" pitchFamily="18" charset="0"/>
          </a:endParaRPr>
        </a:p>
      </dgm:t>
    </dgm:pt>
    <dgm:pt modelId="{0AC03BBC-4C95-416C-B207-EDE2FDA3CB42}" type="parTrans" cxnId="{7ECEB894-01C0-4BA2-8DDD-7B6CBB399A24}">
      <dgm:prSet/>
      <dgm:spPr/>
      <dgm:t>
        <a:bodyPr/>
        <a:lstStyle/>
        <a:p>
          <a:endParaRPr lang="el-GR"/>
        </a:p>
      </dgm:t>
    </dgm:pt>
    <dgm:pt modelId="{B5ABD802-25E5-4731-8389-83AE2D687828}" type="sibTrans" cxnId="{7ECEB894-01C0-4BA2-8DDD-7B6CBB399A24}">
      <dgm:prSet/>
      <dgm:spPr/>
      <dgm:t>
        <a:bodyPr/>
        <a:lstStyle/>
        <a:p>
          <a:endParaRPr lang="el-GR"/>
        </a:p>
      </dgm:t>
    </dgm:pt>
    <dgm:pt modelId="{DA987F1E-3F96-4C63-B6A1-BF2F7921AD35}" type="pres">
      <dgm:prSet presAssocID="{6C266B88-7612-4C59-A23E-6CC38A172F9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1A4C9A8-B716-4922-84F5-04109398B300}" type="pres">
      <dgm:prSet presAssocID="{6C266B88-7612-4C59-A23E-6CC38A172F98}" presName="dummyMaxCanvas" presStyleCnt="0">
        <dgm:presLayoutVars/>
      </dgm:prSet>
      <dgm:spPr/>
    </dgm:pt>
    <dgm:pt modelId="{FF6E0A0A-3A78-4DAE-96CA-AF2514952FD2}" type="pres">
      <dgm:prSet presAssocID="{6C266B88-7612-4C59-A23E-6CC38A172F98}" presName="ThreeNodes_1" presStyleLbl="node1" presStyleIdx="0" presStyleCnt="3" custLinFactNeighborX="17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26C2CA-B66E-4EEE-BE11-AA3D67E1191F}" type="pres">
      <dgm:prSet presAssocID="{6C266B88-7612-4C59-A23E-6CC38A172F98}" presName="ThreeNodes_2" presStyleLbl="node1" presStyleIdx="1" presStyleCnt="3" custScaleY="11855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CF8E379-389A-4718-9C59-53531EC91F01}" type="pres">
      <dgm:prSet presAssocID="{6C266B88-7612-4C59-A23E-6CC38A172F98}" presName="ThreeNodes_3" presStyleLbl="node1" presStyleIdx="2" presStyleCnt="3" custLinFactNeighborX="-1904" custLinFactNeighborY="-169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A56F1C6-634A-469B-93BF-B3106F2B7ED7}" type="pres">
      <dgm:prSet presAssocID="{6C266B88-7612-4C59-A23E-6CC38A172F9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094CF84-F11B-432B-96BB-CB50608CD90E}" type="pres">
      <dgm:prSet presAssocID="{6C266B88-7612-4C59-A23E-6CC38A172F9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F735BCE-34F4-4B43-9347-889405D5CD1F}" type="pres">
      <dgm:prSet presAssocID="{6C266B88-7612-4C59-A23E-6CC38A172F9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39C03DD-21A8-4ECB-BC42-1A89C2CA1E35}" type="pres">
      <dgm:prSet presAssocID="{6C266B88-7612-4C59-A23E-6CC38A172F9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08F4145-C562-4854-90A5-909D0D97D9EA}" type="pres">
      <dgm:prSet presAssocID="{6C266B88-7612-4C59-A23E-6CC38A172F9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4EDFE64-F80A-4A41-BD8A-10B508E030BB}" srcId="{6C266B88-7612-4C59-A23E-6CC38A172F98}" destId="{8CDC6D26-3F7D-4D97-8FFA-9121B13CCA14}" srcOrd="1" destOrd="0" parTransId="{38A20FAD-FDCD-4BFD-ABC8-FDEA6509AC46}" sibTransId="{E88D4C37-3F99-40BF-B942-7909A6370CB9}"/>
    <dgm:cxn modelId="{563C660E-8837-4C25-AFF8-E85231B805E8}" srcId="{6C266B88-7612-4C59-A23E-6CC38A172F98}" destId="{247D0B57-4F8E-463D-8B1B-BEE4A0E18436}" srcOrd="0" destOrd="0" parTransId="{2FF8E2A9-D210-4C05-BC33-C135AC94ECE2}" sibTransId="{9FB6F676-27C4-4A62-886F-AD6F2DD8F67B}"/>
    <dgm:cxn modelId="{24D6B0E4-E977-48D5-A819-FC54A9E78A0A}" type="presOf" srcId="{C3EA816F-39D3-418D-A8B3-8F8A33251B99}" destId="{F08F4145-C562-4854-90A5-909D0D97D9EA}" srcOrd="1" destOrd="0" presId="urn:microsoft.com/office/officeart/2005/8/layout/vProcess5"/>
    <dgm:cxn modelId="{6F9867C8-E0DC-4EA0-A64B-B70863C7C862}" type="presOf" srcId="{8CDC6D26-3F7D-4D97-8FFA-9121B13CCA14}" destId="{539C03DD-21A8-4ECB-BC42-1A89C2CA1E35}" srcOrd="1" destOrd="0" presId="urn:microsoft.com/office/officeart/2005/8/layout/vProcess5"/>
    <dgm:cxn modelId="{1FCF90F5-F61D-43FE-A7C8-5E3176B96406}" type="presOf" srcId="{247D0B57-4F8E-463D-8B1B-BEE4A0E18436}" destId="{FF6E0A0A-3A78-4DAE-96CA-AF2514952FD2}" srcOrd="0" destOrd="0" presId="urn:microsoft.com/office/officeart/2005/8/layout/vProcess5"/>
    <dgm:cxn modelId="{15CF2323-E5B1-40A5-8EA9-1B961BD35DBA}" type="presOf" srcId="{9FB6F676-27C4-4A62-886F-AD6F2DD8F67B}" destId="{5A56F1C6-634A-469B-93BF-B3106F2B7ED7}" srcOrd="0" destOrd="0" presId="urn:microsoft.com/office/officeart/2005/8/layout/vProcess5"/>
    <dgm:cxn modelId="{7ECEB894-01C0-4BA2-8DDD-7B6CBB399A24}" srcId="{6C266B88-7612-4C59-A23E-6CC38A172F98}" destId="{C3EA816F-39D3-418D-A8B3-8F8A33251B99}" srcOrd="2" destOrd="0" parTransId="{0AC03BBC-4C95-416C-B207-EDE2FDA3CB42}" sibTransId="{B5ABD802-25E5-4731-8389-83AE2D687828}"/>
    <dgm:cxn modelId="{0CF492D8-C8CD-41F6-AA15-F5ED6A808FAB}" type="presOf" srcId="{C3EA816F-39D3-418D-A8B3-8F8A33251B99}" destId="{ACF8E379-389A-4718-9C59-53531EC91F01}" srcOrd="0" destOrd="0" presId="urn:microsoft.com/office/officeart/2005/8/layout/vProcess5"/>
    <dgm:cxn modelId="{89DDF1D2-24AA-429D-ADCF-D90921188F26}" type="presOf" srcId="{247D0B57-4F8E-463D-8B1B-BEE4A0E18436}" destId="{5F735BCE-34F4-4B43-9347-889405D5CD1F}" srcOrd="1" destOrd="0" presId="urn:microsoft.com/office/officeart/2005/8/layout/vProcess5"/>
    <dgm:cxn modelId="{62BC976D-14CF-4A14-AA53-ED54B49EAD1D}" type="presOf" srcId="{E88D4C37-3F99-40BF-B942-7909A6370CB9}" destId="{5094CF84-F11B-432B-96BB-CB50608CD90E}" srcOrd="0" destOrd="0" presId="urn:microsoft.com/office/officeart/2005/8/layout/vProcess5"/>
    <dgm:cxn modelId="{66582E4E-5E1A-4259-B7FC-97622E0AAB65}" type="presOf" srcId="{6C266B88-7612-4C59-A23E-6CC38A172F98}" destId="{DA987F1E-3F96-4C63-B6A1-BF2F7921AD35}" srcOrd="0" destOrd="0" presId="urn:microsoft.com/office/officeart/2005/8/layout/vProcess5"/>
    <dgm:cxn modelId="{679519E8-6C4E-45D7-99DD-6EDCE9105379}" type="presOf" srcId="{8CDC6D26-3F7D-4D97-8FFA-9121B13CCA14}" destId="{AB26C2CA-B66E-4EEE-BE11-AA3D67E1191F}" srcOrd="0" destOrd="0" presId="urn:microsoft.com/office/officeart/2005/8/layout/vProcess5"/>
    <dgm:cxn modelId="{A8158E31-5453-4E16-B85F-06643A077F8D}" type="presParOf" srcId="{DA987F1E-3F96-4C63-B6A1-BF2F7921AD35}" destId="{D1A4C9A8-B716-4922-84F5-04109398B300}" srcOrd="0" destOrd="0" presId="urn:microsoft.com/office/officeart/2005/8/layout/vProcess5"/>
    <dgm:cxn modelId="{5338FF87-CDC2-4E7B-B630-3B4EFB9F90C1}" type="presParOf" srcId="{DA987F1E-3F96-4C63-B6A1-BF2F7921AD35}" destId="{FF6E0A0A-3A78-4DAE-96CA-AF2514952FD2}" srcOrd="1" destOrd="0" presId="urn:microsoft.com/office/officeart/2005/8/layout/vProcess5"/>
    <dgm:cxn modelId="{1C8FC197-226E-4E35-9B45-492130D24B74}" type="presParOf" srcId="{DA987F1E-3F96-4C63-B6A1-BF2F7921AD35}" destId="{AB26C2CA-B66E-4EEE-BE11-AA3D67E1191F}" srcOrd="2" destOrd="0" presId="urn:microsoft.com/office/officeart/2005/8/layout/vProcess5"/>
    <dgm:cxn modelId="{CB9D2D65-8E23-4736-8DD2-F57395129438}" type="presParOf" srcId="{DA987F1E-3F96-4C63-B6A1-BF2F7921AD35}" destId="{ACF8E379-389A-4718-9C59-53531EC91F01}" srcOrd="3" destOrd="0" presId="urn:microsoft.com/office/officeart/2005/8/layout/vProcess5"/>
    <dgm:cxn modelId="{83ADBA3E-81B4-4A2D-B422-FF773C267354}" type="presParOf" srcId="{DA987F1E-3F96-4C63-B6A1-BF2F7921AD35}" destId="{5A56F1C6-634A-469B-93BF-B3106F2B7ED7}" srcOrd="4" destOrd="0" presId="urn:microsoft.com/office/officeart/2005/8/layout/vProcess5"/>
    <dgm:cxn modelId="{204F0601-5481-454A-9F55-DB272428FF86}" type="presParOf" srcId="{DA987F1E-3F96-4C63-B6A1-BF2F7921AD35}" destId="{5094CF84-F11B-432B-96BB-CB50608CD90E}" srcOrd="5" destOrd="0" presId="urn:microsoft.com/office/officeart/2005/8/layout/vProcess5"/>
    <dgm:cxn modelId="{718F9D5D-3ADC-4276-96FF-BBB0F8D65083}" type="presParOf" srcId="{DA987F1E-3F96-4C63-B6A1-BF2F7921AD35}" destId="{5F735BCE-34F4-4B43-9347-889405D5CD1F}" srcOrd="6" destOrd="0" presId="urn:microsoft.com/office/officeart/2005/8/layout/vProcess5"/>
    <dgm:cxn modelId="{D8F89161-53CA-4632-8DEF-7ED9EF2C3EED}" type="presParOf" srcId="{DA987F1E-3F96-4C63-B6A1-BF2F7921AD35}" destId="{539C03DD-21A8-4ECB-BC42-1A89C2CA1E35}" srcOrd="7" destOrd="0" presId="urn:microsoft.com/office/officeart/2005/8/layout/vProcess5"/>
    <dgm:cxn modelId="{1AEBBDB5-A5BE-4E38-A09A-5E083793E786}" type="presParOf" srcId="{DA987F1E-3F96-4C63-B6A1-BF2F7921AD35}" destId="{F08F4145-C562-4854-90A5-909D0D97D9E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CF6814-6519-4BBD-9A48-0062C9431E24}" type="doc">
      <dgm:prSet loTypeId="urn:microsoft.com/office/officeart/2005/8/layout/vProcess5" loCatId="process" qsTypeId="urn:microsoft.com/office/officeart/2005/8/quickstyle/3d4" qsCatId="3D" csTypeId="urn:microsoft.com/office/officeart/2005/8/colors/accent1_3" csCatId="accent1" phldr="1"/>
      <dgm:spPr/>
      <dgm:t>
        <a:bodyPr/>
        <a:lstStyle/>
        <a:p>
          <a:endParaRPr lang="el-GR"/>
        </a:p>
      </dgm:t>
    </dgm:pt>
    <dgm:pt modelId="{2BDB811A-C058-4680-9DFF-A36DBA34BD2C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Οι εκπαιδευτικοί: να ενημερώνουν, να αξιοποιούν τη «δύναμη» του παιδιού, να αναπτύσσουν δραστηριότητες με συζήτηση και παιχνίδι ρόλων, να δημιουργούν θετικό κλίμα, να προστατεύουν το παιδί σε κατ’ ιδίαν συνάντηση για απενεχοποίηση και συναισθηματική ενίσχυση</a:t>
          </a:r>
          <a:endParaRPr lang="el-G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C79E3312-D773-4609-9541-6571C5CD9AAD}" type="parTrans" cxnId="{80755B17-A393-4C52-A348-F014C19C6721}">
      <dgm:prSet/>
      <dgm:spPr/>
      <dgm:t>
        <a:bodyPr/>
        <a:lstStyle/>
        <a:p>
          <a:endParaRPr lang="el-GR"/>
        </a:p>
      </dgm:t>
    </dgm:pt>
    <dgm:pt modelId="{404C4482-96B4-4776-B6D6-F0B42161B6E0}" type="sibTrans" cxnId="{80755B17-A393-4C52-A348-F014C19C6721}">
      <dgm:prSet/>
      <dgm:spPr/>
      <dgm:t>
        <a:bodyPr/>
        <a:lstStyle/>
        <a:p>
          <a:endParaRPr lang="el-GR"/>
        </a:p>
      </dgm:t>
    </dgm:pt>
    <dgm:pt modelId="{CA7F805F-17C8-43CA-A214-7D8E2D429EFD}">
      <dgm:prSet phldrT="[Text]" custT="1"/>
      <dgm:spPr>
        <a:solidFill>
          <a:srgbClr val="002060"/>
        </a:solidFill>
      </dgm:spPr>
      <dgm:t>
        <a:bodyPr/>
        <a:lstStyle/>
        <a:p>
          <a:r>
            <a: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Όχι ποινικοποίηση της πράξης, κλίμα αποκάλυψης των περιστατικών βίας και εκφοβισμού, όχι «συμφιλίωση» του θύματος με δράστη διότι υποβόσκει η επαναθυματοποίηση</a:t>
          </a:r>
          <a:endParaRPr lang="el-G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42B44262-CB68-49C0-B817-C770DCBCECF6}" type="parTrans" cxnId="{53F84D25-BBCA-4F7D-AEBC-AC59C780AA0D}">
      <dgm:prSet/>
      <dgm:spPr/>
      <dgm:t>
        <a:bodyPr/>
        <a:lstStyle/>
        <a:p>
          <a:endParaRPr lang="el-GR"/>
        </a:p>
      </dgm:t>
    </dgm:pt>
    <dgm:pt modelId="{168BC955-CFFB-48F6-9645-FACC9D0E7930}" type="sibTrans" cxnId="{53F84D25-BBCA-4F7D-AEBC-AC59C780AA0D}">
      <dgm:prSet/>
      <dgm:spPr/>
      <dgm:t>
        <a:bodyPr/>
        <a:lstStyle/>
        <a:p>
          <a:endParaRPr lang="el-GR"/>
        </a:p>
      </dgm:t>
    </dgm:pt>
    <dgm:pt modelId="{8F1BBEB1-CC29-40CF-B1C8-47A6BA50F07C}" type="pres">
      <dgm:prSet presAssocID="{17CF6814-6519-4BBD-9A48-0062C9431E2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DF999EE-3202-49DF-9D90-ABF8CDAE9494}" type="pres">
      <dgm:prSet presAssocID="{17CF6814-6519-4BBD-9A48-0062C9431E24}" presName="dummyMaxCanvas" presStyleCnt="0">
        <dgm:presLayoutVars/>
      </dgm:prSet>
      <dgm:spPr/>
    </dgm:pt>
    <dgm:pt modelId="{04AA6E94-5A9A-4B4F-8761-1ABBA3285467}" type="pres">
      <dgm:prSet presAssocID="{17CF6814-6519-4BBD-9A48-0062C9431E24}" presName="TwoNodes_1" presStyleLbl="node1" presStyleIdx="0" presStyleCnt="2" custScaleX="102034" custLinFactNeighborX="201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D7E80AD-780D-44DC-AECE-B77DF86243A5}" type="pres">
      <dgm:prSet presAssocID="{17CF6814-6519-4BBD-9A48-0062C9431E24}" presName="TwoNodes_2" presStyleLbl="node1" presStyleIdx="1" presStyleCnt="2" custLinFactNeighborX="-3519" custLinFactNeighborY="-15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160021-3EB8-4B00-A411-6EB8DF11AEE5}" type="pres">
      <dgm:prSet presAssocID="{17CF6814-6519-4BBD-9A48-0062C9431E24}" presName="TwoConn_1-2" presStyleLbl="fgAccFollowNode1" presStyleIdx="0" presStyleCnt="1" custLinFactNeighborX="-10892" custLinFactNeighborY="-56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1A26A23-13E6-4B21-88F9-6DB4DF3F5BC1}" type="pres">
      <dgm:prSet presAssocID="{17CF6814-6519-4BBD-9A48-0062C9431E24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83B675C-3213-49BF-9147-92836E461AD3}" type="pres">
      <dgm:prSet presAssocID="{17CF6814-6519-4BBD-9A48-0062C9431E24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3F84D25-BBCA-4F7D-AEBC-AC59C780AA0D}" srcId="{17CF6814-6519-4BBD-9A48-0062C9431E24}" destId="{CA7F805F-17C8-43CA-A214-7D8E2D429EFD}" srcOrd="1" destOrd="0" parTransId="{42B44262-CB68-49C0-B817-C770DCBCECF6}" sibTransId="{168BC955-CFFB-48F6-9645-FACC9D0E7930}"/>
    <dgm:cxn modelId="{C2B77D5D-3D7A-4BE1-8DA8-2D1814613D6C}" type="presOf" srcId="{CA7F805F-17C8-43CA-A214-7D8E2D429EFD}" destId="{F83B675C-3213-49BF-9147-92836E461AD3}" srcOrd="1" destOrd="0" presId="urn:microsoft.com/office/officeart/2005/8/layout/vProcess5"/>
    <dgm:cxn modelId="{80755B17-A393-4C52-A348-F014C19C6721}" srcId="{17CF6814-6519-4BBD-9A48-0062C9431E24}" destId="{2BDB811A-C058-4680-9DFF-A36DBA34BD2C}" srcOrd="0" destOrd="0" parTransId="{C79E3312-D773-4609-9541-6571C5CD9AAD}" sibTransId="{404C4482-96B4-4776-B6D6-F0B42161B6E0}"/>
    <dgm:cxn modelId="{A758C0F3-744B-42F2-88A9-9F69DC592E7E}" type="presOf" srcId="{17CF6814-6519-4BBD-9A48-0062C9431E24}" destId="{8F1BBEB1-CC29-40CF-B1C8-47A6BA50F07C}" srcOrd="0" destOrd="0" presId="urn:microsoft.com/office/officeart/2005/8/layout/vProcess5"/>
    <dgm:cxn modelId="{EA94DEAD-DC93-4C2F-A1F9-46E8B7808D94}" type="presOf" srcId="{CA7F805F-17C8-43CA-A214-7D8E2D429EFD}" destId="{BD7E80AD-780D-44DC-AECE-B77DF86243A5}" srcOrd="0" destOrd="0" presId="urn:microsoft.com/office/officeart/2005/8/layout/vProcess5"/>
    <dgm:cxn modelId="{C2CDEDED-81E9-463C-8109-99AD4B25962A}" type="presOf" srcId="{2BDB811A-C058-4680-9DFF-A36DBA34BD2C}" destId="{91A26A23-13E6-4B21-88F9-6DB4DF3F5BC1}" srcOrd="1" destOrd="0" presId="urn:microsoft.com/office/officeart/2005/8/layout/vProcess5"/>
    <dgm:cxn modelId="{BE9C43E7-1D78-4210-B4DA-896F3F18CE95}" type="presOf" srcId="{404C4482-96B4-4776-B6D6-F0B42161B6E0}" destId="{20160021-3EB8-4B00-A411-6EB8DF11AEE5}" srcOrd="0" destOrd="0" presId="urn:microsoft.com/office/officeart/2005/8/layout/vProcess5"/>
    <dgm:cxn modelId="{3564F686-A552-46BC-9F32-88D5B1AA8732}" type="presOf" srcId="{2BDB811A-C058-4680-9DFF-A36DBA34BD2C}" destId="{04AA6E94-5A9A-4B4F-8761-1ABBA3285467}" srcOrd="0" destOrd="0" presId="urn:microsoft.com/office/officeart/2005/8/layout/vProcess5"/>
    <dgm:cxn modelId="{88122919-2B9B-4E96-9E8C-92C808BEDFF6}" type="presParOf" srcId="{8F1BBEB1-CC29-40CF-B1C8-47A6BA50F07C}" destId="{6DF999EE-3202-49DF-9D90-ABF8CDAE9494}" srcOrd="0" destOrd="0" presId="urn:microsoft.com/office/officeart/2005/8/layout/vProcess5"/>
    <dgm:cxn modelId="{B64A4179-AAFB-45CE-80AD-B75F9921739B}" type="presParOf" srcId="{8F1BBEB1-CC29-40CF-B1C8-47A6BA50F07C}" destId="{04AA6E94-5A9A-4B4F-8761-1ABBA3285467}" srcOrd="1" destOrd="0" presId="urn:microsoft.com/office/officeart/2005/8/layout/vProcess5"/>
    <dgm:cxn modelId="{6BED9118-FC3F-421B-9787-C527149A44F8}" type="presParOf" srcId="{8F1BBEB1-CC29-40CF-B1C8-47A6BA50F07C}" destId="{BD7E80AD-780D-44DC-AECE-B77DF86243A5}" srcOrd="2" destOrd="0" presId="urn:microsoft.com/office/officeart/2005/8/layout/vProcess5"/>
    <dgm:cxn modelId="{712FC950-163E-415C-BE23-E0D708CAF507}" type="presParOf" srcId="{8F1BBEB1-CC29-40CF-B1C8-47A6BA50F07C}" destId="{20160021-3EB8-4B00-A411-6EB8DF11AEE5}" srcOrd="3" destOrd="0" presId="urn:microsoft.com/office/officeart/2005/8/layout/vProcess5"/>
    <dgm:cxn modelId="{5AAB8CBC-748A-4B64-BD3B-4D7F19DB331A}" type="presParOf" srcId="{8F1BBEB1-CC29-40CF-B1C8-47A6BA50F07C}" destId="{91A26A23-13E6-4B21-88F9-6DB4DF3F5BC1}" srcOrd="4" destOrd="0" presId="urn:microsoft.com/office/officeart/2005/8/layout/vProcess5"/>
    <dgm:cxn modelId="{C28608C8-5B76-4FF4-BF3E-1A83AFEF6272}" type="presParOf" srcId="{8F1BBEB1-CC29-40CF-B1C8-47A6BA50F07C}" destId="{F83B675C-3213-49BF-9147-92836E461AD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E7476B-2782-47EA-A577-DB744EA158B5}">
      <dsp:nvSpPr>
        <dsp:cNvPr id="0" name=""/>
        <dsp:cNvSpPr/>
      </dsp:nvSpPr>
      <dsp:spPr>
        <a:xfrm>
          <a:off x="73939" y="0"/>
          <a:ext cx="6292748" cy="9412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solidFill>
            <a:schemeClr val="accent4">
              <a:lumMod val="20000"/>
              <a:lumOff val="80000"/>
            </a:schemeClr>
          </a:solidFill>
        </a:ln>
        <a:effectLst>
          <a:outerShdw blurRad="50800" dist="25000" dir="5400000" rotWithShape="0">
            <a:schemeClr val="accent2">
              <a:shade val="80000"/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b="1" kern="1200" dirty="0" smtClean="0">
            <a:solidFill>
              <a:schemeClr val="bg1"/>
            </a:solidFill>
            <a:latin typeface="Georgia" pitchFamily="18" charset="0"/>
          </a:endParaRPr>
        </a:p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>
              <a:latin typeface="Georgia" pitchFamily="18" charset="0"/>
            </a:rPr>
            <a:t>Βία και σχολικός εκφοβισμός</a:t>
          </a:r>
          <a:endParaRPr lang="el-GR" sz="2400" b="1" kern="1200" dirty="0">
            <a:latin typeface="Georgia" pitchFamily="18" charset="0"/>
          </a:endParaRPr>
        </a:p>
      </dsp:txBody>
      <dsp:txXfrm>
        <a:off x="101507" y="27568"/>
        <a:ext cx="5166933" cy="886120"/>
      </dsp:txXfrm>
    </dsp:sp>
    <dsp:sp modelId="{B1495ED1-D777-454A-9638-E084B2D8D9E9}">
      <dsp:nvSpPr>
        <dsp:cNvPr id="0" name=""/>
        <dsp:cNvSpPr/>
      </dsp:nvSpPr>
      <dsp:spPr>
        <a:xfrm>
          <a:off x="469913" y="1071986"/>
          <a:ext cx="6292748" cy="9412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8968"/>
            <a:satOff val="-1006"/>
            <a:lumOff val="6420"/>
            <a:alphaOff val="0"/>
          </a:schemeClr>
        </a:solidFill>
        <a:ln>
          <a:noFill/>
        </a:ln>
        <a:effectLst>
          <a:outerShdw blurRad="50800" dist="25000" dir="5400000" rotWithShape="0">
            <a:schemeClr val="accent2">
              <a:shade val="80000"/>
              <a:hueOff val="-8968"/>
              <a:satOff val="-1006"/>
              <a:lumOff val="6420"/>
              <a:alphaOff val="0"/>
              <a:shade val="30000"/>
              <a:satMod val="150000"/>
              <a:alpha val="3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>
              <a:latin typeface="Georgia" pitchFamily="18" charset="0"/>
            </a:rPr>
            <a:t>Σωματικός</a:t>
          </a:r>
          <a:r>
            <a:rPr lang="el-GR" sz="2000" b="1" kern="1200" dirty="0" smtClean="0">
              <a:latin typeface="Georgia" pitchFamily="18" charset="0"/>
            </a:rPr>
            <a:t> , Λεκτικός και Ηλεκτρονικός  / </a:t>
          </a:r>
          <a:r>
            <a:rPr lang="en-GB" sz="2000" b="1" kern="1200" dirty="0" smtClean="0">
              <a:latin typeface="Georgia" pitchFamily="18" charset="0"/>
            </a:rPr>
            <a:t>Cyber- bullying</a:t>
          </a:r>
          <a:endParaRPr lang="el-GR" sz="2000" b="1" kern="1200" dirty="0">
            <a:latin typeface="Georgia" pitchFamily="18" charset="0"/>
          </a:endParaRPr>
        </a:p>
      </dsp:txBody>
      <dsp:txXfrm>
        <a:off x="497481" y="1099554"/>
        <a:ext cx="5155882" cy="886120"/>
      </dsp:txXfrm>
    </dsp:sp>
    <dsp:sp modelId="{A0B1B5EA-9AFE-42AA-B4B2-99E9AF9AF8E9}">
      <dsp:nvSpPr>
        <dsp:cNvPr id="0" name=""/>
        <dsp:cNvSpPr/>
      </dsp:nvSpPr>
      <dsp:spPr>
        <a:xfrm>
          <a:off x="899615" y="2212843"/>
          <a:ext cx="6292748" cy="9412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17936"/>
            <a:satOff val="-2012"/>
            <a:lumOff val="12840"/>
            <a:alphaOff val="0"/>
          </a:schemeClr>
        </a:solidFill>
        <a:ln>
          <a:noFill/>
        </a:ln>
        <a:effectLst>
          <a:outerShdw blurRad="50800" dist="25000" dir="5400000" rotWithShape="0">
            <a:schemeClr val="accent2">
              <a:shade val="80000"/>
              <a:hueOff val="-17936"/>
              <a:satOff val="-2012"/>
              <a:lumOff val="12840"/>
              <a:alphaOff val="0"/>
              <a:shade val="30000"/>
              <a:satMod val="150000"/>
              <a:alpha val="3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Διεθνής Σύμβαση για τα Δικαιώματα του παιδιού του ΟΗΕ : ελευθερία, ελεύθερη έκφραση, ψυχοσωματική και πνευματική ανάπτυξη </a:t>
          </a:r>
          <a:endParaRPr lang="el-GR" sz="1600" b="1" kern="1200" dirty="0">
            <a:latin typeface="Georgia" pitchFamily="18" charset="0"/>
          </a:endParaRPr>
        </a:p>
      </dsp:txBody>
      <dsp:txXfrm>
        <a:off x="927183" y="2240411"/>
        <a:ext cx="5155882" cy="886120"/>
      </dsp:txXfrm>
    </dsp:sp>
    <dsp:sp modelId="{23C8CD10-B92B-4A48-BF2C-F712AB35B36F}">
      <dsp:nvSpPr>
        <dsp:cNvPr id="0" name=""/>
        <dsp:cNvSpPr/>
      </dsp:nvSpPr>
      <dsp:spPr>
        <a:xfrm>
          <a:off x="1409738" y="3215958"/>
          <a:ext cx="6292748" cy="9412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26904"/>
            <a:satOff val="-3018"/>
            <a:lumOff val="19260"/>
            <a:alphaOff val="0"/>
          </a:schemeClr>
        </a:solidFill>
        <a:ln>
          <a:noFill/>
        </a:ln>
        <a:effectLst>
          <a:outerShdw blurRad="50800" dist="25000" dir="5400000" rotWithShape="0">
            <a:schemeClr val="accent2">
              <a:shade val="80000"/>
              <a:hueOff val="-26904"/>
              <a:satOff val="-3018"/>
              <a:lumOff val="19260"/>
              <a:alphaOff val="0"/>
              <a:shade val="30000"/>
              <a:satMod val="150000"/>
              <a:alpha val="3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προστασία από κακοποίηση, εκμετάλλευση, διάκριση, ρατσισμό, δικαίωμα εκπαίδευσης, υγείας, συμμετοχής, πληροφόρησης, ψυχαγωγίας </a:t>
          </a:r>
          <a:endParaRPr lang="el-GR" sz="1600" b="1" kern="1200" dirty="0">
            <a:latin typeface="Georgia" pitchFamily="18" charset="0"/>
          </a:endParaRPr>
        </a:p>
      </dsp:txBody>
      <dsp:txXfrm>
        <a:off x="1437306" y="3243526"/>
        <a:ext cx="5155882" cy="886120"/>
      </dsp:txXfrm>
    </dsp:sp>
    <dsp:sp modelId="{930CB413-0C3F-4E5D-9E66-A5E55BB189EA}">
      <dsp:nvSpPr>
        <dsp:cNvPr id="0" name=""/>
        <dsp:cNvSpPr/>
      </dsp:nvSpPr>
      <dsp:spPr>
        <a:xfrm>
          <a:off x="1879652" y="4287944"/>
          <a:ext cx="6292748" cy="94125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>
          <a:noFill/>
        </a:ln>
        <a:effectLst>
          <a:outerShdw blurRad="50800" dist="25000" dir="5400000" rotWithShape="0">
            <a:schemeClr val="accent2">
              <a:shade val="80000"/>
              <a:hueOff val="-35872"/>
              <a:satOff val="-4024"/>
              <a:lumOff val="25680"/>
              <a:alphaOff val="0"/>
              <a:shade val="30000"/>
              <a:satMod val="150000"/>
              <a:alpha val="38000"/>
            </a:scheme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Παιδιά: υποκείμενα δικαιωμάτων, δικαίωμα συμμετοχής σε διαμόρφωση κοινωνικής πραγματικότητας, λήψη μέτρων για ελεύθερη έκφραση προσωπικότητας</a:t>
          </a:r>
          <a:endParaRPr lang="el-GR" sz="1600" b="1" kern="1200" dirty="0">
            <a:latin typeface="Georgia" pitchFamily="18" charset="0"/>
          </a:endParaRPr>
        </a:p>
      </dsp:txBody>
      <dsp:txXfrm>
        <a:off x="1907220" y="4315512"/>
        <a:ext cx="5155882" cy="886120"/>
      </dsp:txXfrm>
    </dsp:sp>
    <dsp:sp modelId="{D4B8B59D-DF10-4449-9940-6B980798DB07}">
      <dsp:nvSpPr>
        <dsp:cNvPr id="0" name=""/>
        <dsp:cNvSpPr/>
      </dsp:nvSpPr>
      <dsp:spPr>
        <a:xfrm>
          <a:off x="5680931" y="687639"/>
          <a:ext cx="611816" cy="6118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900" kern="1200"/>
        </a:p>
      </dsp:txBody>
      <dsp:txXfrm>
        <a:off x="5818590" y="687639"/>
        <a:ext cx="336498" cy="460392"/>
      </dsp:txXfrm>
    </dsp:sp>
    <dsp:sp modelId="{3BE54764-D121-4A72-A7D2-D80923180A1A}">
      <dsp:nvSpPr>
        <dsp:cNvPr id="0" name=""/>
        <dsp:cNvSpPr/>
      </dsp:nvSpPr>
      <dsp:spPr>
        <a:xfrm>
          <a:off x="6150844" y="1759625"/>
          <a:ext cx="611816" cy="6118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900" kern="1200"/>
        </a:p>
      </dsp:txBody>
      <dsp:txXfrm>
        <a:off x="6288503" y="1759625"/>
        <a:ext cx="336498" cy="460392"/>
      </dsp:txXfrm>
    </dsp:sp>
    <dsp:sp modelId="{9C4CF24C-466A-465D-A20F-1AFC9E6234E1}">
      <dsp:nvSpPr>
        <dsp:cNvPr id="0" name=""/>
        <dsp:cNvSpPr/>
      </dsp:nvSpPr>
      <dsp:spPr>
        <a:xfrm>
          <a:off x="6620757" y="2815924"/>
          <a:ext cx="611816" cy="6118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900" kern="1200"/>
        </a:p>
      </dsp:txBody>
      <dsp:txXfrm>
        <a:off x="6758416" y="2815924"/>
        <a:ext cx="336498" cy="460392"/>
      </dsp:txXfrm>
    </dsp:sp>
    <dsp:sp modelId="{84063CC6-E05C-4FFA-9B10-0131A5D1F803}">
      <dsp:nvSpPr>
        <dsp:cNvPr id="0" name=""/>
        <dsp:cNvSpPr/>
      </dsp:nvSpPr>
      <dsp:spPr>
        <a:xfrm>
          <a:off x="7090670" y="3898368"/>
          <a:ext cx="611816" cy="6118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900" kern="1200"/>
        </a:p>
      </dsp:txBody>
      <dsp:txXfrm>
        <a:off x="7228329" y="3898368"/>
        <a:ext cx="336498" cy="4603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30298-D026-4DDF-AAF6-88505EDE219D}">
      <dsp:nvSpPr>
        <dsp:cNvPr id="0" name=""/>
        <dsp:cNvSpPr/>
      </dsp:nvSpPr>
      <dsp:spPr>
        <a:xfrm rot="16200000">
          <a:off x="-1356068" y="1356599"/>
          <a:ext cx="5472608" cy="2759409"/>
        </a:xfrm>
        <a:prstGeom prst="flowChartManualOperation">
          <a:avLst/>
        </a:prstGeom>
        <a:solidFill>
          <a:schemeClr val="accent4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«καθηκοντολόγιο»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εκπαιδευτικών ,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όχι όμως   διευκρίνιση αρμοδιοτήτων Σχολικών Συμβούλων και Συλλόγου Διδασκόντων, ο Διευθυντής υπεύθυνος για σχολική μονάδα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 rot="5400000">
        <a:off x="531" y="1094522"/>
        <a:ext cx="2759409" cy="3283564"/>
      </dsp:txXfrm>
    </dsp:sp>
    <dsp:sp modelId="{2513AF23-BFFD-433F-AB44-C2579E88DADF}">
      <dsp:nvSpPr>
        <dsp:cNvPr id="0" name=""/>
        <dsp:cNvSpPr/>
      </dsp:nvSpPr>
      <dsp:spPr>
        <a:xfrm rot="16200000">
          <a:off x="1817527" y="934325"/>
          <a:ext cx="5472608" cy="3603956"/>
        </a:xfrm>
        <a:prstGeom prst="flowChartManualOperation">
          <a:avLst/>
        </a:prstGeom>
        <a:solidFill>
          <a:schemeClr val="accent5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 Σχολικός Σύμβουλος να έχει αρμοδιότητες και να συνεργάζεται με υπηρεσίες, πρόταση για Ομάδα Παρέμβασης με ψυχολόγο και κοινωνικό λειτουργό: καταγραφή περιστατικών, συζήτηση και διαχείριση προβλήματος, ευαισθητοποίηση,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ενημέρωση, πρωτοβουλίες και </a:t>
          </a:r>
          <a:r>
            <a:rPr lang="el-GR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αναστοχασμός</a:t>
          </a: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    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 rot="5400000">
        <a:off x="2751853" y="1094521"/>
        <a:ext cx="3603956" cy="3283564"/>
      </dsp:txXfrm>
    </dsp:sp>
    <dsp:sp modelId="{C096FBEA-FD42-4CE2-B901-9DCA7C80CEC3}">
      <dsp:nvSpPr>
        <dsp:cNvPr id="0" name=""/>
        <dsp:cNvSpPr/>
      </dsp:nvSpPr>
      <dsp:spPr>
        <a:xfrm rot="16200000">
          <a:off x="4869089" y="1604746"/>
          <a:ext cx="5472608" cy="2263114"/>
        </a:xfrm>
        <a:prstGeom prst="flowChartManualOperation">
          <a:avLst/>
        </a:prstGeom>
        <a:solidFill>
          <a:schemeClr val="accent1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επιμόρφωση εκπαιδευτικών σε διαχείριση συμπεριφοράς,  τεχνικές αυτοελέγχου, </a:t>
          </a:r>
          <a:r>
            <a:rPr lang="el-GR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ενσυναίσθησης</a:t>
          </a: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 και κατανόησης, ενθάρρυνση μαθητών, καλλιέργεια κοινωνικών δεξιοτήτων  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 rot="5400000">
        <a:off x="6473836" y="1094521"/>
        <a:ext cx="2263114" cy="328356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EB3FA-D91E-4F96-937B-5AF0E496E552}">
      <dsp:nvSpPr>
        <dsp:cNvPr id="0" name=""/>
        <dsp:cNvSpPr/>
      </dsp:nvSpPr>
      <dsp:spPr>
        <a:xfrm>
          <a:off x="3275857" y="-44616"/>
          <a:ext cx="2700866" cy="2503847"/>
        </a:xfrm>
        <a:prstGeom prst="ellipse">
          <a:avLst/>
        </a:prstGeom>
        <a:gradFill flip="none" rotWithShape="1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5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  <a:tileRect/>
        </a:gradFill>
        <a:ln>
          <a:noFill/>
        </a:ln>
        <a:effectLst>
          <a:outerShdw blurRad="39000" dist="25400" dir="5400000" rotWithShape="0">
            <a:schemeClr val="accent1">
              <a:shade val="5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ΠΑΓΚΟΣΜΙΑ ΔΙΑΚΗΡΥΞΗ ΔΙΚΑΙΩΜΑΤΩΝ ΤΟΥ ΑΝΘΡΩΠΟΥ: ελευθερίες χρώματος, φύλου, γλώσσας, θρησκείας, πολιτικών πεποιθήσεων, εθνικής και κοινωνικής καταγωγής </a:t>
          </a:r>
          <a:endParaRPr lang="el-GR" sz="1200" b="1" kern="1200" dirty="0">
            <a:latin typeface="Georgia" pitchFamily="18" charset="0"/>
          </a:endParaRPr>
        </a:p>
      </dsp:txBody>
      <dsp:txXfrm>
        <a:off x="3671390" y="322064"/>
        <a:ext cx="1909800" cy="1770487"/>
      </dsp:txXfrm>
    </dsp:sp>
    <dsp:sp modelId="{62BE6A1F-817B-4984-8EDC-1C0210C711E0}">
      <dsp:nvSpPr>
        <dsp:cNvPr id="0" name=""/>
        <dsp:cNvSpPr/>
      </dsp:nvSpPr>
      <dsp:spPr>
        <a:xfrm rot="2162295">
          <a:off x="5759327" y="1768527"/>
          <a:ext cx="294629" cy="7406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1">
                <a:shade val="9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9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1">
                <a:shade val="9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shade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300" kern="1200"/>
        </a:p>
      </dsp:txBody>
      <dsp:txXfrm>
        <a:off x="5767785" y="1890653"/>
        <a:ext cx="206240" cy="444379"/>
      </dsp:txXfrm>
    </dsp:sp>
    <dsp:sp modelId="{1BBC3199-8138-4203-BB7B-0E1325386C83}">
      <dsp:nvSpPr>
        <dsp:cNvPr id="0" name=""/>
        <dsp:cNvSpPr/>
      </dsp:nvSpPr>
      <dsp:spPr>
        <a:xfrm>
          <a:off x="5819903" y="1623525"/>
          <a:ext cx="3324096" cy="3322911"/>
        </a:xfrm>
        <a:prstGeom prst="ellipse">
          <a:avLst/>
        </a:prstGeom>
        <a:gradFill flip="none" rotWithShape="0">
          <a:gsLst>
            <a:gs pos="0">
              <a:schemeClr val="accent4">
                <a:lumMod val="75000"/>
                <a:shade val="30000"/>
                <a:satMod val="115000"/>
              </a:schemeClr>
            </a:gs>
            <a:gs pos="50000">
              <a:schemeClr val="accent4">
                <a:lumMod val="75000"/>
                <a:shade val="67500"/>
                <a:satMod val="115000"/>
              </a:schemeClr>
            </a:gs>
            <a:gs pos="100000">
              <a:schemeClr val="accent4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39000" dist="25400" dir="5400000" rotWithShape="0">
            <a:schemeClr val="accent1">
              <a:shade val="50000"/>
              <a:hueOff val="180718"/>
              <a:satOff val="-3780"/>
              <a:lumOff val="21031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ΔΙΑΚΗΡΥΞΗ ΤΩΝ ΔΙΚΑΙΩΜΑΤΩΝ ΤΟΥ ΠΑΙΔΙΟΥ: το παιδί χρήζει ειδικής προστασίας,  λήψη αποφάσεων με βάση το απόλυτο συμφέρον του, προστασία από βία, προσβολή, κακομεταχείριση, σεξουαλική  βία, δικαίωμα ελεύθερης σκέψης και συνείδησης, δικαίωμα ψυχοσωματικής  και πνευματικής ανάπτυξης </a:t>
          </a:r>
        </a:p>
      </dsp:txBody>
      <dsp:txXfrm>
        <a:off x="6306706" y="2110154"/>
        <a:ext cx="2350490" cy="2349653"/>
      </dsp:txXfrm>
    </dsp:sp>
    <dsp:sp modelId="{4B5A5C47-0464-4412-82A9-98A53AD0D2B7}">
      <dsp:nvSpPr>
        <dsp:cNvPr id="0" name=""/>
        <dsp:cNvSpPr/>
      </dsp:nvSpPr>
      <dsp:spPr>
        <a:xfrm rot="8632868">
          <a:off x="5985730" y="3961201"/>
          <a:ext cx="124105" cy="7406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87556"/>
                <a:satOff val="-3464"/>
                <a:lumOff val="16063"/>
                <a:alphaOff val="0"/>
                <a:tint val="74000"/>
              </a:schemeClr>
            </a:gs>
            <a:gs pos="49000">
              <a:schemeClr val="accent1">
                <a:shade val="90000"/>
                <a:hueOff val="187556"/>
                <a:satOff val="-3464"/>
                <a:lumOff val="16063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90000"/>
                <a:hueOff val="187556"/>
                <a:satOff val="-3464"/>
                <a:lumOff val="16063"/>
                <a:alphaOff val="0"/>
                <a:shade val="55000"/>
                <a:satMod val="150000"/>
              </a:schemeClr>
            </a:gs>
            <a:gs pos="92000">
              <a:schemeClr val="accent1">
                <a:shade val="90000"/>
                <a:hueOff val="187556"/>
                <a:satOff val="-3464"/>
                <a:lumOff val="16063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90000"/>
                <a:hueOff val="187556"/>
                <a:satOff val="-3464"/>
                <a:lumOff val="16063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shade val="90000"/>
              <a:hueOff val="187556"/>
              <a:satOff val="-3464"/>
              <a:lumOff val="1606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300" kern="1200"/>
        </a:p>
      </dsp:txBody>
      <dsp:txXfrm rot="10800000">
        <a:off x="6019383" y="4098355"/>
        <a:ext cx="86874" cy="444379"/>
      </dsp:txXfrm>
    </dsp:sp>
    <dsp:sp modelId="{194C3612-AA6D-4C95-A2F4-AE5921C03934}">
      <dsp:nvSpPr>
        <dsp:cNvPr id="0" name=""/>
        <dsp:cNvSpPr/>
      </dsp:nvSpPr>
      <dsp:spPr>
        <a:xfrm>
          <a:off x="2915811" y="3898835"/>
          <a:ext cx="3455764" cy="2914542"/>
        </a:xfrm>
        <a:prstGeom prst="ellips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1">
              <a:shade val="50000"/>
              <a:hueOff val="361436"/>
              <a:satOff val="-7560"/>
              <a:lumOff val="4206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Το παιδί δεν πρέπει να υποπίπτει σε καταστάσεις απειλής της σωματικής, ψυχικής και πνευματικής  του ακεραιότητας.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Στέρηση συναισθηματικής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φροντίδας                     βία και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b="1" kern="1200" dirty="0" smtClean="0">
            <a:latin typeface="Georgia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επιθετικότητα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b="1" kern="1200" dirty="0" smtClean="0">
            <a:latin typeface="Georgia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              </a:t>
          </a:r>
          <a:endParaRPr lang="el-GR" sz="1200" b="1" kern="1200" dirty="0">
            <a:latin typeface="Georgia" pitchFamily="18" charset="0"/>
          </a:endParaRPr>
        </a:p>
      </dsp:txBody>
      <dsp:txXfrm>
        <a:off x="3421896" y="4325660"/>
        <a:ext cx="2443594" cy="2060892"/>
      </dsp:txXfrm>
    </dsp:sp>
    <dsp:sp modelId="{427BD047-33AE-4085-B1F9-B62B5B94B267}">
      <dsp:nvSpPr>
        <dsp:cNvPr id="0" name=""/>
        <dsp:cNvSpPr/>
      </dsp:nvSpPr>
      <dsp:spPr>
        <a:xfrm rot="12943240">
          <a:off x="3091436" y="3938217"/>
          <a:ext cx="191032" cy="74063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75112"/>
                <a:satOff val="-6927"/>
                <a:lumOff val="32127"/>
                <a:alphaOff val="0"/>
                <a:tint val="74000"/>
              </a:schemeClr>
            </a:gs>
            <a:gs pos="49000">
              <a:schemeClr val="accent1">
                <a:shade val="90000"/>
                <a:hueOff val="375112"/>
                <a:satOff val="-6927"/>
                <a:lumOff val="32127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90000"/>
                <a:hueOff val="375112"/>
                <a:satOff val="-6927"/>
                <a:lumOff val="32127"/>
                <a:alphaOff val="0"/>
                <a:shade val="55000"/>
                <a:satMod val="150000"/>
              </a:schemeClr>
            </a:gs>
            <a:gs pos="92000">
              <a:schemeClr val="accent1">
                <a:shade val="90000"/>
                <a:hueOff val="375112"/>
                <a:satOff val="-6927"/>
                <a:lumOff val="32127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90000"/>
                <a:hueOff val="375112"/>
                <a:satOff val="-6927"/>
                <a:lumOff val="32127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shade val="90000"/>
              <a:hueOff val="375112"/>
              <a:satOff val="-6927"/>
              <a:lumOff val="32127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300" kern="1200"/>
        </a:p>
      </dsp:txBody>
      <dsp:txXfrm rot="10800000">
        <a:off x="3143355" y="4103074"/>
        <a:ext cx="133722" cy="444379"/>
      </dsp:txXfrm>
    </dsp:sp>
    <dsp:sp modelId="{3E95B335-3D6A-4FE3-A992-55F08C066076}">
      <dsp:nvSpPr>
        <dsp:cNvPr id="0" name=""/>
        <dsp:cNvSpPr/>
      </dsp:nvSpPr>
      <dsp:spPr>
        <a:xfrm>
          <a:off x="0" y="1279140"/>
          <a:ext cx="3279351" cy="3833433"/>
        </a:xfrm>
        <a:prstGeom prst="ellipse">
          <a:avLst/>
        </a:prstGeom>
        <a:solidFill>
          <a:srgbClr val="002060"/>
        </a:solidFill>
        <a:ln>
          <a:noFill/>
        </a:ln>
        <a:effectLst>
          <a:outerShdw blurRad="39000" dist="25400" dir="5400000" rotWithShape="0">
            <a:schemeClr val="accent1">
              <a:shade val="50000"/>
              <a:hueOff val="180718"/>
              <a:satOff val="-3780"/>
              <a:lumOff val="21031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b="1" kern="1200" dirty="0" smtClean="0">
            <a:latin typeface="Georgia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b="1" kern="1200" dirty="0" smtClean="0">
            <a:latin typeface="Georgia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b="1" kern="1200" dirty="0" smtClean="0">
            <a:latin typeface="Georgia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Το παιδί – θύμα : δυσλειτουργίες σε προσωπική ανάπτυξη, χαμηλή αυτοεκτίμηση, περιορισμένη κοινωνικότητα, ευάλωτο σε καταστάσεις στις οποίες απειλούνται τα δικαιώματα του ως άτομο και ως μέλος του κοινωνικού συνόλου, στοχοποίηση                      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 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>
              <a:latin typeface="Georgia" pitchFamily="18" charset="0"/>
            </a:rPr>
            <a:t>απαιτείται μελέτη  των παραγόντων  που  οδήγησαν το παιδί-θύμα και το παιδί-θύτη σ’ αυτήν τη      συμπεριφορά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b="1" kern="1200" dirty="0" smtClean="0">
            <a:latin typeface="Georgia" pitchFamily="18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200" b="1" kern="1200" dirty="0" smtClean="0">
            <a:latin typeface="Georgia" pitchFamily="18" charset="0"/>
          </a:endParaRPr>
        </a:p>
      </dsp:txBody>
      <dsp:txXfrm>
        <a:off x="480250" y="1840533"/>
        <a:ext cx="2318851" cy="2710647"/>
      </dsp:txXfrm>
    </dsp:sp>
    <dsp:sp modelId="{8838B3E8-8361-4BAC-B151-93BA70B83032}">
      <dsp:nvSpPr>
        <dsp:cNvPr id="0" name=""/>
        <dsp:cNvSpPr/>
      </dsp:nvSpPr>
      <dsp:spPr>
        <a:xfrm rot="19580610" flipH="1" flipV="1">
          <a:off x="1777651" y="1590373"/>
          <a:ext cx="45376" cy="7355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87556"/>
                <a:satOff val="-3464"/>
                <a:lumOff val="16063"/>
                <a:alphaOff val="0"/>
                <a:tint val="74000"/>
              </a:schemeClr>
            </a:gs>
            <a:gs pos="49000">
              <a:schemeClr val="accent1">
                <a:shade val="90000"/>
                <a:hueOff val="187556"/>
                <a:satOff val="-3464"/>
                <a:lumOff val="16063"/>
                <a:alphaOff val="0"/>
                <a:tint val="96000"/>
                <a:shade val="84000"/>
                <a:satMod val="110000"/>
              </a:schemeClr>
            </a:gs>
            <a:gs pos="49100">
              <a:schemeClr val="accent1">
                <a:shade val="90000"/>
                <a:hueOff val="187556"/>
                <a:satOff val="-3464"/>
                <a:lumOff val="16063"/>
                <a:alphaOff val="0"/>
                <a:shade val="55000"/>
                <a:satMod val="150000"/>
              </a:schemeClr>
            </a:gs>
            <a:gs pos="92000">
              <a:schemeClr val="accent1">
                <a:shade val="90000"/>
                <a:hueOff val="187556"/>
                <a:satOff val="-3464"/>
                <a:lumOff val="16063"/>
                <a:alphaOff val="0"/>
                <a:tint val="98000"/>
                <a:shade val="90000"/>
                <a:satMod val="128000"/>
              </a:schemeClr>
            </a:gs>
            <a:gs pos="100000">
              <a:schemeClr val="accent1">
                <a:shade val="90000"/>
                <a:hueOff val="187556"/>
                <a:satOff val="-3464"/>
                <a:lumOff val="16063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1">
              <a:shade val="90000"/>
              <a:hueOff val="187556"/>
              <a:satOff val="-3464"/>
              <a:lumOff val="1606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-10800000">
        <a:off x="1790123" y="1601311"/>
        <a:ext cx="31763" cy="44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EFC26-C4FE-4826-9630-D6D663227B21}">
      <dsp:nvSpPr>
        <dsp:cNvPr id="0" name=""/>
        <dsp:cNvSpPr/>
      </dsp:nvSpPr>
      <dsp:spPr>
        <a:xfrm rot="16200000">
          <a:off x="542689" y="-542689"/>
          <a:ext cx="2664295" cy="37496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 smtClean="0">
            <a:latin typeface="Georgia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ΕΥΡΩΠΑΙΚΗ ΕΠΙΤΡΟΠΗ: στόχος: η προστασία των δικαιωμάτων του παιδιού. Αναγνωρίζει σε </a:t>
          </a:r>
          <a:r>
            <a:rPr lang="el-GR" sz="1600" b="1" i="1" kern="1200" dirty="0" smtClean="0">
              <a:latin typeface="Georgia" pitchFamily="18" charset="0"/>
            </a:rPr>
            <a:t>Χάρτη Θεμελιωδών Δικαιωμάτων της Ευρωπαϊκής Ένωσης </a:t>
          </a:r>
          <a:r>
            <a:rPr lang="el-GR" sz="1600" b="1" i="0" kern="1200" dirty="0" smtClean="0">
              <a:latin typeface="Georgia" pitchFamily="18" charset="0"/>
            </a:rPr>
            <a:t>– 2006 : ασφάλεια, σεβασμό ιδιωτικής και οικογενειακής ζωής, ελευθερία σκέψης, θρησκείας, ελεύθερης έκφρασης. </a:t>
          </a:r>
          <a:endParaRPr lang="el-GR" sz="1600" b="1" kern="1200" dirty="0">
            <a:latin typeface="Georgia" pitchFamily="18" charset="0"/>
          </a:endParaRPr>
        </a:p>
      </dsp:txBody>
      <dsp:txXfrm rot="5400000">
        <a:off x="0" y="0"/>
        <a:ext cx="3749675" cy="1998222"/>
      </dsp:txXfrm>
    </dsp:sp>
    <dsp:sp modelId="{798A762B-C8EA-49DC-956C-DB0058E92633}">
      <dsp:nvSpPr>
        <dsp:cNvPr id="0" name=""/>
        <dsp:cNvSpPr/>
      </dsp:nvSpPr>
      <dsp:spPr>
        <a:xfrm>
          <a:off x="3749675" y="0"/>
          <a:ext cx="3749675" cy="266429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 smtClean="0">
            <a:latin typeface="Georgia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ΣΥΜΒΟΥΛΙΟ ΤΗΣ ΕΥΡΩΠΗΣ: </a:t>
          </a:r>
          <a:r>
            <a:rPr lang="el-GR" sz="1600" b="1" i="1" kern="1200" dirty="0" smtClean="0">
              <a:latin typeface="Georgia" pitchFamily="18" charset="0"/>
            </a:rPr>
            <a:t>Ευρωπαϊκός Καταστατικός Χάρτης για Δημοκρατικά Σχολεία Χωρίς Βία –</a:t>
          </a:r>
          <a:r>
            <a:rPr lang="el-GR" sz="1600" b="1" i="0" kern="1200" dirty="0" smtClean="0">
              <a:latin typeface="Georgia" pitchFamily="18" charset="0"/>
            </a:rPr>
            <a:t> 2004, </a:t>
          </a:r>
          <a:r>
            <a:rPr lang="el-GR" sz="1600" b="1" i="1" kern="1200" dirty="0" smtClean="0">
              <a:latin typeface="Georgia" pitchFamily="18" charset="0"/>
            </a:rPr>
            <a:t>Πρακτικός Οδηγός για την Δημοκρατική Διακυβέρνηση των Σχολείων- </a:t>
          </a:r>
          <a:r>
            <a:rPr lang="el-GR" sz="1600" b="1" i="0" kern="1200" dirty="0" smtClean="0">
              <a:latin typeface="Georgia" pitchFamily="18" charset="0"/>
            </a:rPr>
            <a:t>2006 : ανάγκη επιμόρφωσης Εκπαιδευτικών και παιδιών ως μέτοχοι                             της εκπαιδευτικής διαδικασίας. </a:t>
          </a:r>
          <a:endParaRPr lang="el-GR" sz="1600" b="1" kern="1200" dirty="0" smtClean="0">
            <a:latin typeface="Georgia" pitchFamily="18" charset="0"/>
          </a:endParaRPr>
        </a:p>
      </dsp:txBody>
      <dsp:txXfrm>
        <a:off x="3749675" y="0"/>
        <a:ext cx="3749675" cy="1998222"/>
      </dsp:txXfrm>
    </dsp:sp>
    <dsp:sp modelId="{442DB195-EFEE-4472-8D59-565C009519FF}">
      <dsp:nvSpPr>
        <dsp:cNvPr id="0" name=""/>
        <dsp:cNvSpPr/>
      </dsp:nvSpPr>
      <dsp:spPr>
        <a:xfrm rot="10800000">
          <a:off x="0" y="2626782"/>
          <a:ext cx="3749675" cy="266429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ΣΥΜΒΟΥΛΙΟ ΤΗΣ ΕΥΡΩΠΗΣ: </a:t>
          </a:r>
          <a:r>
            <a:rPr lang="el-GR" sz="1600" b="1" i="1" kern="1200" dirty="0" smtClean="0">
              <a:latin typeface="Georgia" pitchFamily="18" charset="0"/>
            </a:rPr>
            <a:t>΄</a:t>
          </a:r>
          <a:r>
            <a:rPr lang="en-GB" sz="1600" b="1" i="1" kern="1200" dirty="0" smtClean="0">
              <a:latin typeface="Georgia" pitchFamily="18" charset="0"/>
            </a:rPr>
            <a:t>Building a Europe for and with children</a:t>
          </a:r>
          <a:r>
            <a:rPr lang="el-GR" sz="1600" b="1" i="1" kern="1200" dirty="0" smtClean="0">
              <a:latin typeface="Georgia" pitchFamily="18" charset="0"/>
            </a:rPr>
            <a:t>΄ - </a:t>
          </a:r>
          <a:r>
            <a:rPr lang="el-GR" sz="1600" b="1" i="0" kern="1200" dirty="0" smtClean="0">
              <a:latin typeface="Georgia" pitchFamily="18" charset="0"/>
            </a:rPr>
            <a:t>2006 : εξάλειψη μορφών βίας, εγγύηση δικαιωμάτων παιδιών, σεβασμός απόψεων παιδιού, εκπαιδευτικά προγράμματα για προώθηση ανθρωπίνων δικαιωμάτων, μέτρα για εξάλειψη σχολικής βίας. </a:t>
          </a:r>
          <a:endParaRPr lang="el-GR" sz="1600" b="1" kern="1200" dirty="0" smtClean="0">
            <a:latin typeface="Georgia" pitchFamily="18" charset="0"/>
          </a:endParaRPr>
        </a:p>
      </dsp:txBody>
      <dsp:txXfrm rot="10800000">
        <a:off x="0" y="3292856"/>
        <a:ext cx="3749675" cy="1998222"/>
      </dsp:txXfrm>
    </dsp:sp>
    <dsp:sp modelId="{7009B7D4-0624-48EA-881E-6B982B965EC6}">
      <dsp:nvSpPr>
        <dsp:cNvPr id="0" name=""/>
        <dsp:cNvSpPr/>
      </dsp:nvSpPr>
      <dsp:spPr>
        <a:xfrm rot="5400000">
          <a:off x="4292364" y="2084093"/>
          <a:ext cx="2664295" cy="3749675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Ευρωπαϊκό Ερευνητικό Διακρατικό Πρόγραμμα </a:t>
          </a:r>
          <a:r>
            <a:rPr lang="en-GB" sz="1600" b="1" kern="1200" dirty="0" smtClean="0">
              <a:latin typeface="Georgia" pitchFamily="18" charset="0"/>
            </a:rPr>
            <a:t>DAPHNE: </a:t>
          </a:r>
          <a:r>
            <a:rPr lang="el-GR" sz="1600" b="1" kern="1200" dirty="0" smtClean="0">
              <a:latin typeface="Georgia" pitchFamily="18" charset="0"/>
            </a:rPr>
            <a:t>Επισημαίνει ότι στην Ελλάδα δεν υπάρχει συγκεκριμένο θεσμικό πλαίσιο, το Υ. Π. πρέπει να εκδώσει εγκύκλιο με αρμοδιότητες υπευθύνων. </a:t>
          </a:r>
        </a:p>
      </dsp:txBody>
      <dsp:txXfrm rot="-5400000">
        <a:off x="3749675" y="3292856"/>
        <a:ext cx="3749675" cy="1998222"/>
      </dsp:txXfrm>
    </dsp:sp>
    <dsp:sp modelId="{A8798CF9-9D87-43C8-99C4-B3CE55D95D2B}">
      <dsp:nvSpPr>
        <dsp:cNvPr id="0" name=""/>
        <dsp:cNvSpPr/>
      </dsp:nvSpPr>
      <dsp:spPr>
        <a:xfrm>
          <a:off x="2592285" y="2232247"/>
          <a:ext cx="2249805" cy="100810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Ευρωπαϊκό Θεσμικό Πλαίσιο</a:t>
          </a:r>
          <a:endParaRPr lang="el-GR" sz="1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2641496" y="2281458"/>
        <a:ext cx="2151383" cy="909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80616-6DAF-4184-B56A-49CBEEB7FD43}">
      <dsp:nvSpPr>
        <dsp:cNvPr id="0" name=""/>
        <dsp:cNvSpPr/>
      </dsp:nvSpPr>
      <dsp:spPr>
        <a:xfrm rot="10800000">
          <a:off x="539537" y="639"/>
          <a:ext cx="7855374" cy="676393"/>
        </a:xfrm>
        <a:prstGeom prst="homePlat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tx1"/>
              </a:solidFill>
              <a:latin typeface="Georgia" pitchFamily="18" charset="0"/>
            </a:rPr>
            <a:t>           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Δίκτυο Πρόληψης και Αντιμετώπισης των Φαινομένων Σχολικής Βίας και Εκφοβισμού (</a:t>
          </a:r>
          <a:r>
            <a:rPr lang="el-GR" sz="1400" b="1" kern="1200" dirty="0" smtClean="0">
              <a:solidFill>
                <a:schemeClr val="bg1"/>
              </a:solidFill>
              <a:latin typeface="Georgia" pitchFamily="18" charset="0"/>
            </a:rPr>
            <a:t>Υπουργείο Πολιτισμού Παιδείας και Θρησκευμάτων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)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708635" y="639"/>
        <a:ext cx="7686276" cy="676393"/>
      </dsp:txXfrm>
    </dsp:sp>
    <dsp:sp modelId="{28051C79-00B9-4E07-86B4-2A129ED9B4AB}">
      <dsp:nvSpPr>
        <dsp:cNvPr id="0" name=""/>
        <dsp:cNvSpPr/>
      </dsp:nvSpPr>
      <dsp:spPr>
        <a:xfrm>
          <a:off x="941659" y="65702"/>
          <a:ext cx="559002" cy="55900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rgbClr val="FF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4D6DEA6-1C3E-463F-9FCA-99F1515C916E}">
      <dsp:nvSpPr>
        <dsp:cNvPr id="0" name=""/>
        <dsp:cNvSpPr/>
      </dsp:nvSpPr>
      <dsp:spPr>
        <a:xfrm rot="10800000">
          <a:off x="539537" y="843900"/>
          <a:ext cx="7855374" cy="676393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1655646"/>
              <a:satOff val="6635"/>
              <a:lumOff val="1438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i="1" kern="1200" dirty="0" smtClean="0">
              <a:solidFill>
                <a:schemeClr val="bg1"/>
              </a:solidFill>
              <a:latin typeface="Georgia" pitchFamily="18" charset="0"/>
            </a:rPr>
            <a:t>     </a:t>
          </a:r>
          <a:r>
            <a:rPr lang="el-GR" sz="1800" b="1" kern="1200" dirty="0" smtClean="0"/>
            <a:t>Κεντρική Επιστημονική Επιτροπή</a:t>
          </a:r>
          <a:endParaRPr lang="el-GR" sz="18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708635" y="843900"/>
        <a:ext cx="7686276" cy="676393"/>
      </dsp:txXfrm>
    </dsp:sp>
    <dsp:sp modelId="{5787433D-132C-441C-8571-023E1EDC98A3}">
      <dsp:nvSpPr>
        <dsp:cNvPr id="0" name=""/>
        <dsp:cNvSpPr/>
      </dsp:nvSpPr>
      <dsp:spPr>
        <a:xfrm>
          <a:off x="807795" y="935833"/>
          <a:ext cx="559002" cy="559002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1780394"/>
              <a:satOff val="7936"/>
              <a:lumOff val="701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4569AF7-0820-48A1-86A8-66EED2B75E91}">
      <dsp:nvSpPr>
        <dsp:cNvPr id="0" name=""/>
        <dsp:cNvSpPr/>
      </dsp:nvSpPr>
      <dsp:spPr>
        <a:xfrm rot="10800000">
          <a:off x="2132497" y="1613165"/>
          <a:ext cx="5941409" cy="559002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3311292"/>
              <a:satOff val="13270"/>
              <a:lumOff val="2876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0960" rIns="113792" bIns="60960" numCol="1" spcCol="1270" anchor="ctr" anchorCtr="0">
          <a:noAutofit/>
        </a:bodyPr>
        <a:lstStyle/>
        <a:p>
          <a:pPr lvl="0" algn="r" defTabSz="6889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50" kern="1200" dirty="0" smtClean="0"/>
            <a:t>Επιτροπή Συντονιστών Δράσεων Πρόληψης (Ε.ΣΥ.Δ..Π) - Περιφερειακές Ομάδες Δράσεων Πρόληψης (ΠΟΔΠ)</a:t>
          </a:r>
          <a:endParaRPr lang="el-GR" sz="155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2272247" y="1613165"/>
        <a:ext cx="5801659" cy="559002"/>
      </dsp:txXfrm>
    </dsp:sp>
    <dsp:sp modelId="{F19644A3-A479-42F9-9E3D-8FB65F66129A}">
      <dsp:nvSpPr>
        <dsp:cNvPr id="0" name=""/>
        <dsp:cNvSpPr/>
      </dsp:nvSpPr>
      <dsp:spPr>
        <a:xfrm>
          <a:off x="2396202" y="1613165"/>
          <a:ext cx="559002" cy="55900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3560789"/>
              <a:satOff val="15872"/>
              <a:lumOff val="1402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39D715-8B3D-46AA-B9BF-9B02161C6039}">
      <dsp:nvSpPr>
        <dsp:cNvPr id="0" name=""/>
        <dsp:cNvSpPr/>
      </dsp:nvSpPr>
      <dsp:spPr>
        <a:xfrm rot="10800000">
          <a:off x="2214058" y="2376264"/>
          <a:ext cx="5839632" cy="559002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4966938"/>
              <a:satOff val="19906"/>
              <a:lumOff val="4314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0960" rIns="113792" bIns="60960" numCol="1" spcCol="1270" anchor="ctr" anchorCtr="0">
          <a:noAutofit/>
        </a:bodyPr>
        <a:lstStyle/>
        <a:p>
          <a:pPr lvl="0" algn="r" defTabSz="688975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50" b="1" kern="1200" dirty="0" smtClean="0">
              <a:solidFill>
                <a:schemeClr val="bg1"/>
              </a:solidFill>
              <a:latin typeface="Georgia" pitchFamily="18" charset="0"/>
            </a:rPr>
            <a:t>                             Σχολικές Μονάδες - Ομάδες Δράσεων Πρόληψης (ΟΔΠ)</a:t>
          </a:r>
          <a:endParaRPr lang="el-GR" sz="155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2353808" y="2376264"/>
        <a:ext cx="5699882" cy="559002"/>
      </dsp:txXfrm>
    </dsp:sp>
    <dsp:sp modelId="{B5AAD8EE-27EA-48DD-B988-21BBE6B7549E}">
      <dsp:nvSpPr>
        <dsp:cNvPr id="0" name=""/>
        <dsp:cNvSpPr/>
      </dsp:nvSpPr>
      <dsp:spPr>
        <a:xfrm>
          <a:off x="2411763" y="2376264"/>
          <a:ext cx="559002" cy="559002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5341183"/>
              <a:satOff val="23809"/>
              <a:lumOff val="2104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FED741-A0E7-41E8-BF80-161E07AB59B7}">
      <dsp:nvSpPr>
        <dsp:cNvPr id="0" name=""/>
        <dsp:cNvSpPr/>
      </dsp:nvSpPr>
      <dsp:spPr>
        <a:xfrm rot="10800000">
          <a:off x="539537" y="3138899"/>
          <a:ext cx="7855374" cy="676393"/>
        </a:xfrm>
        <a:prstGeom prst="homePlat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6622584"/>
              <a:satOff val="26541"/>
              <a:lumOff val="5752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>
              <a:solidFill>
                <a:schemeClr val="tx1"/>
              </a:solidFill>
              <a:latin typeface="Georgia" pitchFamily="18" charset="0"/>
            </a:rPr>
            <a:t>    </a:t>
          </a:r>
          <a:r>
            <a:rPr lang="el-GR" sz="1600" b="1" kern="1200" dirty="0" smtClean="0"/>
            <a:t>Περιοδική εκτίμηση του φαινομένου σχολικής βίας και εκφοβισμού σε επίπεδο Σχολικής Μονάδας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708635" y="3138899"/>
        <a:ext cx="7686276" cy="676393"/>
      </dsp:txXfrm>
    </dsp:sp>
    <dsp:sp modelId="{CAEEE0F4-CEE2-4E1C-A725-E175D4B2E811}">
      <dsp:nvSpPr>
        <dsp:cNvPr id="0" name=""/>
        <dsp:cNvSpPr/>
      </dsp:nvSpPr>
      <dsp:spPr>
        <a:xfrm>
          <a:off x="603887" y="3209551"/>
          <a:ext cx="559002" cy="559002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7121577"/>
              <a:satOff val="31745"/>
              <a:lumOff val="2805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7A38FE2-25F5-4B44-9CBF-0A354ADA9BDF}">
      <dsp:nvSpPr>
        <dsp:cNvPr id="0" name=""/>
        <dsp:cNvSpPr/>
      </dsp:nvSpPr>
      <dsp:spPr>
        <a:xfrm rot="10800000">
          <a:off x="611547" y="4072248"/>
          <a:ext cx="7711355" cy="378825"/>
        </a:xfrm>
        <a:prstGeom prst="homePlat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8278230"/>
              <a:satOff val="33176"/>
              <a:lumOff val="719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76200" rIns="142240" bIns="762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000" kern="1200" dirty="0" smtClean="0">
              <a:solidFill>
                <a:schemeClr val="tx1"/>
              </a:solidFill>
              <a:latin typeface="Georgia" pitchFamily="18" charset="0"/>
            </a:rPr>
            <a:t> 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      </a:t>
          </a:r>
          <a:r>
            <a:rPr lang="el-GR" sz="1600" b="1" kern="1200" dirty="0" smtClean="0"/>
            <a:t>Ενημέρωση – επιμόρφωση εκπαιδευτικών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706253" y="4072248"/>
        <a:ext cx="7616649" cy="378825"/>
      </dsp:txXfrm>
    </dsp:sp>
    <dsp:sp modelId="{56AF13C4-FBD6-40A0-B7F4-E393766B71E7}">
      <dsp:nvSpPr>
        <dsp:cNvPr id="0" name=""/>
        <dsp:cNvSpPr/>
      </dsp:nvSpPr>
      <dsp:spPr>
        <a:xfrm>
          <a:off x="682153" y="3960442"/>
          <a:ext cx="559002" cy="559002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8901971"/>
              <a:satOff val="39681"/>
              <a:lumOff val="3506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15C0FB3-B303-493C-B920-FB11C9B8366B}">
      <dsp:nvSpPr>
        <dsp:cNvPr id="0" name=""/>
        <dsp:cNvSpPr/>
      </dsp:nvSpPr>
      <dsp:spPr>
        <a:xfrm rot="10800000">
          <a:off x="755567" y="4638237"/>
          <a:ext cx="7477144" cy="451886"/>
        </a:xfrm>
        <a:prstGeom prst="homePlate">
          <a:avLst/>
        </a:prstGeom>
        <a:solidFill>
          <a:schemeClr val="accent1"/>
        </a:solidFill>
        <a:ln>
          <a:noFill/>
        </a:ln>
        <a:effectLst>
          <a:outerShdw blurRad="39000" dist="25400" dir="5400000" rotWithShape="0">
            <a:schemeClr val="accent5">
              <a:hueOff val="-9933876"/>
              <a:satOff val="39811"/>
              <a:lumOff val="8628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6505" tIns="68580" rIns="128016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solidFill>
                <a:schemeClr val="bg1"/>
              </a:solidFill>
              <a:latin typeface="Georgia" pitchFamily="18" charset="0"/>
            </a:rPr>
            <a:t>                </a:t>
          </a:r>
          <a:r>
            <a:rPr lang="el-GR" sz="1800" b="1" kern="1200" dirty="0" smtClean="0"/>
            <a:t>Δράσεις ευαισθητοποίησης - ενημέρωσης </a:t>
          </a:r>
          <a:r>
            <a:rPr lang="el-GR" sz="1800" b="1" kern="1200" dirty="0" smtClean="0">
              <a:solidFill>
                <a:schemeClr val="bg1"/>
              </a:solidFill>
              <a:latin typeface="Georgia" pitchFamily="18" charset="0"/>
            </a:rPr>
            <a:t> </a:t>
          </a:r>
          <a:endParaRPr lang="el-GR" sz="18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868538" y="4638237"/>
        <a:ext cx="7364173" cy="451886"/>
      </dsp:txXfrm>
    </dsp:sp>
    <dsp:sp modelId="{FE5BFBFC-F62E-4910-BF39-3440F55F56AF}">
      <dsp:nvSpPr>
        <dsp:cNvPr id="0" name=""/>
        <dsp:cNvSpPr/>
      </dsp:nvSpPr>
      <dsp:spPr>
        <a:xfrm>
          <a:off x="827583" y="4608515"/>
          <a:ext cx="559002" cy="559002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10682366"/>
              <a:satOff val="47617"/>
              <a:lumOff val="4207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80616-6DAF-4184-B56A-49CBEEB7FD43}">
      <dsp:nvSpPr>
        <dsp:cNvPr id="0" name=""/>
        <dsp:cNvSpPr/>
      </dsp:nvSpPr>
      <dsp:spPr>
        <a:xfrm rot="10800000">
          <a:off x="872672" y="2014"/>
          <a:ext cx="7189105" cy="727675"/>
        </a:xfrm>
        <a:prstGeom prst="homePlat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tx1"/>
              </a:solidFill>
              <a:latin typeface="Georgia" pitchFamily="18" charset="0"/>
            </a:rPr>
            <a:t>           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ΕΤΑΙΡΕΙΑ ΨΥΧΟΚΟΙΝΩΝΙΚΗΣ ΥΓΕΙΑΣ ΤΟΥ ΠΑΙΔΙΟΥ ΚΑΙ ΤΟΥ ΕΦΗΒΟΥ  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54591" y="2014"/>
        <a:ext cx="7007186" cy="727675"/>
      </dsp:txXfrm>
    </dsp:sp>
    <dsp:sp modelId="{28051C79-00B9-4E07-86B4-2A129ED9B4AB}">
      <dsp:nvSpPr>
        <dsp:cNvPr id="0" name=""/>
        <dsp:cNvSpPr/>
      </dsp:nvSpPr>
      <dsp:spPr>
        <a:xfrm>
          <a:off x="1187625" y="72009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rgbClr val="FF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4D6DEA6-1C3E-463F-9FCA-99F1515C916E}">
      <dsp:nvSpPr>
        <dsp:cNvPr id="0" name=""/>
        <dsp:cNvSpPr/>
      </dsp:nvSpPr>
      <dsp:spPr>
        <a:xfrm rot="10800000">
          <a:off x="872672" y="909207"/>
          <a:ext cx="7189105" cy="727675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1986775"/>
              <a:satOff val="7962"/>
              <a:lumOff val="1726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i="1" kern="1200" dirty="0" smtClean="0">
              <a:solidFill>
                <a:schemeClr val="bg1"/>
              </a:solidFill>
              <a:latin typeface="Georgia" pitchFamily="18" charset="0"/>
            </a:rPr>
            <a:t>     Δίκτυο κατά της βίας στο σχολείο 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-2010 : στόχος η πρόληψη και αντιμετώπιση της βίας στον ενδοσχολικό και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εξωσχολικό χώρο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54591" y="909207"/>
        <a:ext cx="7007186" cy="727675"/>
      </dsp:txXfrm>
    </dsp:sp>
    <dsp:sp modelId="{5787433D-132C-441C-8571-023E1EDC98A3}">
      <dsp:nvSpPr>
        <dsp:cNvPr id="0" name=""/>
        <dsp:cNvSpPr/>
      </dsp:nvSpPr>
      <dsp:spPr>
        <a:xfrm>
          <a:off x="1187625" y="1008111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2136473"/>
              <a:satOff val="9523"/>
              <a:lumOff val="841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FED741-A0E7-41E8-BF80-161E07AB59B7}">
      <dsp:nvSpPr>
        <dsp:cNvPr id="0" name=""/>
        <dsp:cNvSpPr/>
      </dsp:nvSpPr>
      <dsp:spPr>
        <a:xfrm rot="10800000">
          <a:off x="872672" y="1816401"/>
          <a:ext cx="7189105" cy="727675"/>
        </a:xfrm>
        <a:prstGeom prst="homePlat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3973551"/>
              <a:satOff val="15924"/>
              <a:lumOff val="3451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>
              <a:solidFill>
                <a:schemeClr val="tx1"/>
              </a:solidFill>
              <a:latin typeface="Georgia" pitchFamily="18" charset="0"/>
            </a:rPr>
            <a:t>    </a:t>
          </a: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ΕΠΙΤΡΟΠΗ ΜΕΛΕΤΗΣ ΟΜΑΔΩΝ ΕΝΔΟΣΧΟΛΙΚΗΣ ΒΙΑΣ ΑΠΟ ΤΗΝ ΕΘΝΙΚΗ ΕΠΙΤΡΟΠΗ ΔΙΚΑΙΩΜΑΤΩΝ ΤΟΥ ΑΝΘΡΩΠΟΥ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54591" y="1816401"/>
        <a:ext cx="7007186" cy="727675"/>
      </dsp:txXfrm>
    </dsp:sp>
    <dsp:sp modelId="{CAEEE0F4-CEE2-4E1C-A725-E175D4B2E811}">
      <dsp:nvSpPr>
        <dsp:cNvPr id="0" name=""/>
        <dsp:cNvSpPr/>
      </dsp:nvSpPr>
      <dsp:spPr>
        <a:xfrm>
          <a:off x="1195827" y="1879546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4272946"/>
              <a:satOff val="19047"/>
              <a:lumOff val="1683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61F91A0-7568-4EC0-A526-F3B6205FEF49}">
      <dsp:nvSpPr>
        <dsp:cNvPr id="0" name=""/>
        <dsp:cNvSpPr/>
      </dsp:nvSpPr>
      <dsp:spPr>
        <a:xfrm rot="10800000">
          <a:off x="872672" y="2723594"/>
          <a:ext cx="7189105" cy="727675"/>
        </a:xfrm>
        <a:prstGeom prst="homePlate">
          <a:avLst/>
        </a:prstGeom>
        <a:solidFill>
          <a:schemeClr val="accent1"/>
        </a:solidFill>
        <a:ln>
          <a:noFill/>
        </a:ln>
        <a:effectLst>
          <a:outerShdw blurRad="39000" dist="25400" dir="5400000" rotWithShape="0">
            <a:schemeClr val="accent5">
              <a:hueOff val="-5960326"/>
              <a:satOff val="23887"/>
              <a:lumOff val="5177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     Διατύπωση απόψεων, προβληματισμών και προτάσεων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για τη βία και τον σχολικό εκφοβισμό με τεχνικές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παρέμβασης,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54591" y="2723594"/>
        <a:ext cx="7007186" cy="727675"/>
      </dsp:txXfrm>
    </dsp:sp>
    <dsp:sp modelId="{3B1EF863-E38D-484A-AB25-605E65C204D1}">
      <dsp:nvSpPr>
        <dsp:cNvPr id="0" name=""/>
        <dsp:cNvSpPr/>
      </dsp:nvSpPr>
      <dsp:spPr>
        <a:xfrm>
          <a:off x="1195827" y="2786740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6409420"/>
              <a:satOff val="28570"/>
              <a:lumOff val="2524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7A38FE2-25F5-4B44-9CBF-0A354ADA9BDF}">
      <dsp:nvSpPr>
        <dsp:cNvPr id="0" name=""/>
        <dsp:cNvSpPr/>
      </dsp:nvSpPr>
      <dsp:spPr>
        <a:xfrm rot="10800000">
          <a:off x="872672" y="3630788"/>
          <a:ext cx="7189105" cy="727675"/>
        </a:xfrm>
        <a:prstGeom prst="homePlat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5">
              <a:hueOff val="-7947101"/>
              <a:satOff val="31849"/>
              <a:lumOff val="6902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76200" rIns="142240" bIns="762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000" kern="1200" dirty="0" smtClean="0">
              <a:solidFill>
                <a:schemeClr val="tx1"/>
              </a:solidFill>
              <a:latin typeface="Georgia" pitchFamily="18" charset="0"/>
            </a:rPr>
            <a:t> </a:t>
          </a:r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      Επιμόρφωση εκπαιδευτικών, ευαισθητοποίηση γονέων και</a:t>
          </a:r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μαθητών και κοινωνίας</a:t>
          </a:r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54591" y="3630788"/>
        <a:ext cx="7007186" cy="727675"/>
      </dsp:txXfrm>
    </dsp:sp>
    <dsp:sp modelId="{56AF13C4-FBD6-40A0-B7F4-E393766B71E7}">
      <dsp:nvSpPr>
        <dsp:cNvPr id="0" name=""/>
        <dsp:cNvSpPr/>
      </dsp:nvSpPr>
      <dsp:spPr>
        <a:xfrm>
          <a:off x="1187625" y="3744414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8545893"/>
              <a:satOff val="38094"/>
              <a:lumOff val="3366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15C0FB3-B303-493C-B920-FB11C9B8366B}">
      <dsp:nvSpPr>
        <dsp:cNvPr id="0" name=""/>
        <dsp:cNvSpPr/>
      </dsp:nvSpPr>
      <dsp:spPr>
        <a:xfrm rot="10800000">
          <a:off x="899586" y="4536502"/>
          <a:ext cx="7189105" cy="727675"/>
        </a:xfrm>
        <a:prstGeom prst="homePlate">
          <a:avLst/>
        </a:prstGeom>
        <a:solidFill>
          <a:schemeClr val="accent1"/>
        </a:solidFill>
        <a:ln>
          <a:noFill/>
        </a:ln>
        <a:effectLst>
          <a:outerShdw blurRad="39000" dist="25400" dir="5400000" rotWithShape="0">
            <a:schemeClr val="accent5">
              <a:hueOff val="-9933876"/>
              <a:satOff val="39811"/>
              <a:lumOff val="8628"/>
              <a:alphaOff val="0"/>
              <a:shade val="33000"/>
              <a:alpha val="83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5194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Georgia" pitchFamily="18" charset="0"/>
            </a:rPr>
            <a:t>                Κατανόηση του φαινομένου               </a:t>
          </a:r>
          <a:endParaRPr lang="el-GR" sz="1600" b="1" kern="1200" dirty="0">
            <a:solidFill>
              <a:schemeClr val="bg1"/>
            </a:solidFill>
            <a:latin typeface="Georgia" pitchFamily="18" charset="0"/>
          </a:endParaRPr>
        </a:p>
      </dsp:txBody>
      <dsp:txXfrm rot="10800000">
        <a:off x="1081505" y="4536502"/>
        <a:ext cx="7007186" cy="727675"/>
      </dsp:txXfrm>
    </dsp:sp>
    <dsp:sp modelId="{FE5BFBFC-F62E-4910-BF39-3440F55F56AF}">
      <dsp:nvSpPr>
        <dsp:cNvPr id="0" name=""/>
        <dsp:cNvSpPr/>
      </dsp:nvSpPr>
      <dsp:spPr>
        <a:xfrm>
          <a:off x="1195827" y="4601127"/>
          <a:ext cx="601384" cy="601384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a:blipFill>
        <a:ln>
          <a:noFill/>
        </a:ln>
        <a:effectLst>
          <a:outerShdw blurRad="50800" dist="25000" dir="5400000" rotWithShape="0">
            <a:schemeClr val="accent5">
              <a:tint val="50000"/>
              <a:hueOff val="-10682366"/>
              <a:satOff val="47617"/>
              <a:lumOff val="4207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602AF-AEFA-430E-ACB4-978D7804AF53}">
      <dsp:nvSpPr>
        <dsp:cNvPr id="0" name=""/>
        <dsp:cNvSpPr/>
      </dsp:nvSpPr>
      <dsp:spPr>
        <a:xfrm rot="10800000">
          <a:off x="962474" y="51517"/>
          <a:ext cx="6814393" cy="869455"/>
        </a:xfrm>
        <a:prstGeom prst="homePlate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965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Ο ΣΥΝΗΓΟΡΟΣ ΤΟΥ ΠΟΛΙΤΗ: Ο Συνήγορος του Παιδιού: αποστολή του η διαμεσολάβηση ανάμεσα σε δημόσια διοίκηση και πολίτες για προστασία δικαιωμάτων παιδιού, καταπολέμηση κακοδιοίκησης και τήρηση νομιμότητας  </a:t>
          </a:r>
          <a:endParaRPr lang="el-GR" sz="1600" b="1" kern="1200" dirty="0">
            <a:latin typeface="Georgia" pitchFamily="18" charset="0"/>
          </a:endParaRPr>
        </a:p>
      </dsp:txBody>
      <dsp:txXfrm rot="10800000">
        <a:off x="1179838" y="51517"/>
        <a:ext cx="6597029" cy="869455"/>
      </dsp:txXfrm>
    </dsp:sp>
    <dsp:sp modelId="{A96CADA6-C896-4D29-876C-B09BECB6D63B}">
      <dsp:nvSpPr>
        <dsp:cNvPr id="0" name=""/>
        <dsp:cNvSpPr/>
      </dsp:nvSpPr>
      <dsp:spPr>
        <a:xfrm>
          <a:off x="410087" y="137867"/>
          <a:ext cx="653023" cy="6967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39000" dist="25400" dir="5400000" rotWithShape="0">
            <a:schemeClr val="accent2">
              <a:tint val="5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079F50E-46CF-4381-9051-6F451D8FC523}">
      <dsp:nvSpPr>
        <dsp:cNvPr id="0" name=""/>
        <dsp:cNvSpPr/>
      </dsp:nvSpPr>
      <dsp:spPr>
        <a:xfrm rot="10800000">
          <a:off x="957718" y="1059131"/>
          <a:ext cx="6839230" cy="1071690"/>
        </a:xfrm>
        <a:prstGeom prst="homePlate">
          <a:avLst/>
        </a:prstGeom>
        <a:solidFill>
          <a:schemeClr val="accent4"/>
        </a:solidFill>
        <a:ln>
          <a:noFill/>
        </a:ln>
        <a:effectLst>
          <a:outerShdw blurRad="39000" dist="25400" dir="5400000" rotWithShape="0">
            <a:schemeClr val="accent2">
              <a:hueOff val="1560506"/>
              <a:satOff val="-1946"/>
              <a:lumOff val="458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965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 smtClean="0">
            <a:latin typeface="Georgia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Κύριο αντικείμενο: η προάσπιση των δικαιωμάτων του παιδιού. Ενεργεί αυτεπάγγελτα, πρωτοβουλίες για εφαρμογή διεθνών συμβάσεων. Ύστερα από υπογραφή </a:t>
          </a:r>
          <a:r>
            <a:rPr lang="el-GR" sz="1600" b="1" i="1" kern="1200" dirty="0" smtClean="0">
              <a:latin typeface="Georgia" pitchFamily="18" charset="0"/>
            </a:rPr>
            <a:t>Διεθνούς Διακήρυξης για τα Δικαιώματα του Παιδιού </a:t>
          </a:r>
          <a:r>
            <a:rPr lang="el-GR" sz="1600" b="1" kern="1200" dirty="0" smtClean="0">
              <a:latin typeface="Georgia" pitchFamily="18" charset="0"/>
            </a:rPr>
            <a:t>-1989 για εφαρμογή κανόνων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latin typeface="Georgia" pitchFamily="18" charset="0"/>
          </a:endParaRPr>
        </a:p>
      </dsp:txBody>
      <dsp:txXfrm rot="10800000">
        <a:off x="1225640" y="1059131"/>
        <a:ext cx="6571308" cy="1071690"/>
      </dsp:txXfrm>
    </dsp:sp>
    <dsp:sp modelId="{FF7565FC-F145-43E6-9072-0CDB621292F9}">
      <dsp:nvSpPr>
        <dsp:cNvPr id="0" name=""/>
        <dsp:cNvSpPr/>
      </dsp:nvSpPr>
      <dsp:spPr>
        <a:xfrm>
          <a:off x="410087" y="1301273"/>
          <a:ext cx="653023" cy="65302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39000" dist="25400" dir="5400000" rotWithShape="0">
            <a:schemeClr val="accent2">
              <a:tint val="50000"/>
              <a:hueOff val="1667625"/>
              <a:satOff val="-1491"/>
              <a:lumOff val="4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9CB2F4E-6F4F-4145-BB7A-CBC8D96790DE}">
      <dsp:nvSpPr>
        <dsp:cNvPr id="0" name=""/>
        <dsp:cNvSpPr/>
      </dsp:nvSpPr>
      <dsp:spPr>
        <a:xfrm rot="10800000">
          <a:off x="830004" y="2268981"/>
          <a:ext cx="6977052" cy="1159796"/>
        </a:xfrm>
        <a:prstGeom prst="homePlate">
          <a:avLst/>
        </a:prstGeom>
        <a:solidFill>
          <a:srgbClr val="666699"/>
        </a:solidFill>
        <a:ln>
          <a:noFill/>
        </a:ln>
        <a:effectLst>
          <a:outerShdw blurRad="39000" dist="25400" dir="5400000" rotWithShape="0">
            <a:schemeClr val="accent2">
              <a:hueOff val="3121013"/>
              <a:satOff val="-3893"/>
              <a:lumOff val="915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965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Η </a:t>
          </a:r>
          <a:r>
            <a:rPr lang="el-GR" sz="1600" b="1" i="1" kern="1200" dirty="0" smtClean="0">
              <a:latin typeface="Georgia" pitchFamily="18" charset="0"/>
            </a:rPr>
            <a:t>Ειδική Επιτροπή για τα Δικαιώματα του Παιδιού του ΟΗΕ </a:t>
          </a:r>
          <a:r>
            <a:rPr lang="el-GR" sz="1600" b="1" kern="1200" dirty="0" smtClean="0">
              <a:latin typeface="Georgia" pitchFamily="18" charset="0"/>
            </a:rPr>
            <a:t>έκανε συστάσεις για ανεξάρτητες αρχές για τη διασφάλιση της σύμβασης, συνεργασία με ΜΚΟ, απαγόρευση βίας στα παιδιά με νόμο, ανάπτυξη προγράμματος πρόληψης για κακοποίηση παιδιών </a:t>
          </a:r>
          <a:endParaRPr lang="el-GR" sz="1600" b="1" kern="1200" dirty="0">
            <a:latin typeface="Georgia" pitchFamily="18" charset="0"/>
          </a:endParaRPr>
        </a:p>
      </dsp:txBody>
      <dsp:txXfrm rot="10800000">
        <a:off x="1119953" y="2268981"/>
        <a:ext cx="6687103" cy="1159796"/>
      </dsp:txXfrm>
    </dsp:sp>
    <dsp:sp modelId="{74CBCE56-45F5-4EB9-94AA-63738B4FB9A9}">
      <dsp:nvSpPr>
        <dsp:cNvPr id="0" name=""/>
        <dsp:cNvSpPr/>
      </dsp:nvSpPr>
      <dsp:spPr>
        <a:xfrm>
          <a:off x="410087" y="2441908"/>
          <a:ext cx="653023" cy="65302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39000" dist="25400" dir="5400000" rotWithShape="0">
            <a:schemeClr val="accent2">
              <a:tint val="50000"/>
              <a:hueOff val="3335250"/>
              <a:satOff val="-2982"/>
              <a:lumOff val="9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5572640-9005-46C7-BF10-298ABB294261}">
      <dsp:nvSpPr>
        <dsp:cNvPr id="0" name=""/>
        <dsp:cNvSpPr/>
      </dsp:nvSpPr>
      <dsp:spPr>
        <a:xfrm rot="10800000">
          <a:off x="675796" y="3688458"/>
          <a:ext cx="7136559" cy="951605"/>
        </a:xfrm>
        <a:prstGeom prst="homePlate">
          <a:avLst/>
        </a:prstGeom>
        <a:solidFill>
          <a:srgbClr val="666699"/>
        </a:solidFill>
        <a:ln>
          <a:noFill/>
        </a:ln>
        <a:effectLst>
          <a:outerShdw blurRad="39000" dist="25400" dir="5400000" rotWithShape="0">
            <a:schemeClr val="accent2">
              <a:hueOff val="4681519"/>
              <a:satOff val="-5839"/>
              <a:lumOff val="137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965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i="1" kern="1200" dirty="0" smtClean="0">
              <a:latin typeface="Georgia" pitchFamily="18" charset="0"/>
            </a:rPr>
            <a:t>Έκθεση Παρατηρήσεων για την εφαρμογή της Σύμβασης </a:t>
          </a:r>
          <a:r>
            <a:rPr lang="el-GR" sz="1600" b="1" kern="1200" dirty="0" smtClean="0">
              <a:latin typeface="Georgia" pitchFamily="18" charset="0"/>
            </a:rPr>
            <a:t>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σύστησε  σε Ελλάδα τον προσδιορισμό ρόλου του Συνηγόρου του Πολίτη.  Νόμος 3094/2003 : ανέθεσε αρμοδιότητες για προάσπιση δικαιωμάτων παιδιού</a:t>
          </a:r>
          <a:endParaRPr lang="el-GR" sz="1600" b="1" kern="1200" dirty="0">
            <a:latin typeface="Georgia" pitchFamily="18" charset="0"/>
          </a:endParaRPr>
        </a:p>
      </dsp:txBody>
      <dsp:txXfrm rot="10800000">
        <a:off x="913697" y="3688458"/>
        <a:ext cx="6898658" cy="951605"/>
      </dsp:txXfrm>
    </dsp:sp>
    <dsp:sp modelId="{2C1310B2-CD91-4E5F-B304-75DCDD317E0E}">
      <dsp:nvSpPr>
        <dsp:cNvPr id="0" name=""/>
        <dsp:cNvSpPr/>
      </dsp:nvSpPr>
      <dsp:spPr>
        <a:xfrm>
          <a:off x="410087" y="3719417"/>
          <a:ext cx="692871" cy="72453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39000" dist="25400" dir="5400000" rotWithShape="0">
            <a:schemeClr val="accent2">
              <a:tint val="50000"/>
              <a:hueOff val="5002875"/>
              <a:satOff val="-4473"/>
              <a:lumOff val="1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2602AF-AEFA-430E-ACB4-978D7804AF53}">
      <dsp:nvSpPr>
        <dsp:cNvPr id="0" name=""/>
        <dsp:cNvSpPr/>
      </dsp:nvSpPr>
      <dsp:spPr>
        <a:xfrm rot="10800000">
          <a:off x="971604" y="69147"/>
          <a:ext cx="6814393" cy="866785"/>
        </a:xfrm>
        <a:prstGeom prst="homePlate">
          <a:avLst/>
        </a:prstGeom>
        <a:solidFill>
          <a:schemeClr val="accent4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081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Ο ΣΥΝΗΓΟΡΟΣ ΤΟΥ ΠΟΛΙΤΗ: </a:t>
          </a:r>
          <a:r>
            <a:rPr lang="el-GR" sz="1600" b="1" i="1" kern="1200" dirty="0" smtClean="0">
              <a:latin typeface="Georgia" pitchFamily="18" charset="0"/>
            </a:rPr>
            <a:t>Σχολικοί Κανονισμοί και Δημοκρατική Διοίκηση στη Β/μια Εκπαίδευση: </a:t>
          </a:r>
          <a:r>
            <a:rPr lang="el-GR" sz="1600" b="1" i="0" kern="1200" dirty="0" smtClean="0">
              <a:latin typeface="Georgia" pitchFamily="18" charset="0"/>
            </a:rPr>
            <a:t>κείμενο προς Υ. Π. για τις ελλείψεις </a:t>
          </a:r>
          <a:r>
            <a:rPr lang="el-GR" sz="1600" b="1" kern="1200" dirty="0" smtClean="0">
              <a:latin typeface="Georgia" pitchFamily="18" charset="0"/>
            </a:rPr>
            <a:t>  </a:t>
          </a:r>
          <a:endParaRPr lang="el-GR" sz="1600" b="1" kern="1200" dirty="0">
            <a:latin typeface="Georgia" pitchFamily="18" charset="0"/>
          </a:endParaRPr>
        </a:p>
      </dsp:txBody>
      <dsp:txXfrm rot="10800000">
        <a:off x="1188300" y="69147"/>
        <a:ext cx="6597697" cy="866785"/>
      </dsp:txXfrm>
    </dsp:sp>
    <dsp:sp modelId="{A96CADA6-C896-4D29-876C-B09BECB6D63B}">
      <dsp:nvSpPr>
        <dsp:cNvPr id="0" name=""/>
        <dsp:cNvSpPr/>
      </dsp:nvSpPr>
      <dsp:spPr>
        <a:xfrm>
          <a:off x="413031" y="137374"/>
          <a:ext cx="651018" cy="69461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chemeClr val="accent2">
              <a:lumMod val="75000"/>
            </a:schemeClr>
          </a:solidFill>
        </a:ln>
        <a:effectLst>
          <a:outerShdw blurRad="39000" dist="25400" dir="5400000" rotWithShape="0">
            <a:schemeClr val="accent2">
              <a:tint val="5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079F50E-46CF-4381-9051-6F451D8FC523}">
      <dsp:nvSpPr>
        <dsp:cNvPr id="0" name=""/>
        <dsp:cNvSpPr/>
      </dsp:nvSpPr>
      <dsp:spPr>
        <a:xfrm rot="10800000">
          <a:off x="957718" y="1055809"/>
          <a:ext cx="6839230" cy="1068399"/>
        </a:xfrm>
        <a:prstGeom prst="homePlate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1560506"/>
              <a:satOff val="-1946"/>
              <a:lumOff val="458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081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i="1" kern="1200" dirty="0" smtClean="0">
            <a:latin typeface="Georgia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i="1" kern="1200" dirty="0" smtClean="0">
              <a:latin typeface="Georgia" pitchFamily="18" charset="0"/>
            </a:rPr>
            <a:t>Εκπόνηση Εθνικού Σχεδίου Δράσης </a:t>
          </a:r>
          <a:r>
            <a:rPr lang="el-GR" sz="1600" b="1" i="0" kern="1200" dirty="0" smtClean="0">
              <a:latin typeface="Georgia" pitchFamily="18" charset="0"/>
            </a:rPr>
            <a:t>με νομοθετική ρύθμιση για καθορισμό εθνικού φορέα που θα έχει ευθύνη για εφαρμογή του Σχεδίου </a:t>
          </a:r>
          <a:endParaRPr lang="el-GR" sz="1600" b="1" i="1" kern="1200" dirty="0">
            <a:latin typeface="Georgia" pitchFamily="18" charset="0"/>
          </a:endParaRPr>
        </a:p>
      </dsp:txBody>
      <dsp:txXfrm rot="10800000">
        <a:off x="1224818" y="1055809"/>
        <a:ext cx="6572130" cy="1068399"/>
      </dsp:txXfrm>
    </dsp:sp>
    <dsp:sp modelId="{FF7565FC-F145-43E6-9072-0CDB621292F9}">
      <dsp:nvSpPr>
        <dsp:cNvPr id="0" name=""/>
        <dsp:cNvSpPr/>
      </dsp:nvSpPr>
      <dsp:spPr>
        <a:xfrm>
          <a:off x="413031" y="1297207"/>
          <a:ext cx="651018" cy="65101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rgbClr val="C00000"/>
          </a:solidFill>
        </a:ln>
        <a:effectLst>
          <a:outerShdw blurRad="39000" dist="25400" dir="5400000" rotWithShape="0">
            <a:schemeClr val="accent2">
              <a:tint val="50000"/>
              <a:hueOff val="1667625"/>
              <a:satOff val="-1491"/>
              <a:lumOff val="4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9CB2F4E-6F4F-4145-BB7A-CBC8D96790DE}">
      <dsp:nvSpPr>
        <dsp:cNvPr id="0" name=""/>
        <dsp:cNvSpPr/>
      </dsp:nvSpPr>
      <dsp:spPr>
        <a:xfrm rot="10800000">
          <a:off x="830004" y="2261944"/>
          <a:ext cx="6977052" cy="1170622"/>
        </a:xfrm>
        <a:prstGeom prst="homePlate">
          <a:avLst/>
        </a:prstGeom>
        <a:solidFill>
          <a:schemeClr val="accent5">
            <a:lumMod val="50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3121013"/>
              <a:satOff val="-3893"/>
              <a:lumOff val="915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081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ΚΑΤΑΛΗΚΤΙΚΕΣ ΠΑΡΑΤΗΡΗΣΕΙΣ ΕΠΙΤΡΟΠΗΣ ΓΙΑ ΤΑ ΔΙΚΑΙΩΜΑΤΑ ΤΟΥ ΠΑΙΔΙΟΥ ΣΤΗΝ ΕΛΛΑΔΑ ΤΟΥ ΟΗΕ: Ελλάδα: δεν έχει εκδώσει βασικό κείμενο για ανθρώπινα δικαιώματα, σύσταση για </a:t>
          </a:r>
          <a:r>
            <a:rPr lang="el-GR" sz="1600" b="1" i="1" kern="1200" dirty="0" smtClean="0">
              <a:latin typeface="Georgia" pitchFamily="18" charset="0"/>
            </a:rPr>
            <a:t>Εθνικό Παρατηρητήριο για δικαιώματα παιδιών </a:t>
          </a:r>
          <a:endParaRPr lang="el-GR" sz="1600" b="1" kern="1200" dirty="0">
            <a:latin typeface="Georgia" pitchFamily="18" charset="0"/>
          </a:endParaRPr>
        </a:p>
      </dsp:txBody>
      <dsp:txXfrm rot="10800000">
        <a:off x="1122659" y="2261944"/>
        <a:ext cx="6684397" cy="1170622"/>
      </dsp:txXfrm>
    </dsp:sp>
    <dsp:sp modelId="{74CBCE56-45F5-4EB9-94AA-63738B4FB9A9}">
      <dsp:nvSpPr>
        <dsp:cNvPr id="0" name=""/>
        <dsp:cNvSpPr/>
      </dsp:nvSpPr>
      <dsp:spPr>
        <a:xfrm>
          <a:off x="413031" y="2441534"/>
          <a:ext cx="651018" cy="65101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solidFill>
            <a:schemeClr val="accent2">
              <a:lumMod val="75000"/>
            </a:schemeClr>
          </a:solidFill>
        </a:ln>
        <a:effectLst>
          <a:outerShdw blurRad="39000" dist="25400" dir="5400000" rotWithShape="0">
            <a:schemeClr val="accent2">
              <a:tint val="50000"/>
              <a:hueOff val="3335250"/>
              <a:satOff val="-2982"/>
              <a:lumOff val="9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5572640-9005-46C7-BF10-298ABB294261}">
      <dsp:nvSpPr>
        <dsp:cNvPr id="0" name=""/>
        <dsp:cNvSpPr/>
      </dsp:nvSpPr>
      <dsp:spPr>
        <a:xfrm rot="10800000">
          <a:off x="675796" y="3691380"/>
          <a:ext cx="7136559" cy="948683"/>
        </a:xfrm>
        <a:prstGeom prst="homePlat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39000" dist="25400" dir="5400000" rotWithShape="0">
            <a:schemeClr val="accent2">
              <a:hueOff val="4681519"/>
              <a:satOff val="-5839"/>
              <a:lumOff val="137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081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i="0" kern="1200" dirty="0" smtClean="0">
              <a:latin typeface="Georgia" pitchFamily="18" charset="0"/>
            </a:rPr>
            <a:t>Πρ0γράμματα</a:t>
          </a:r>
          <a:r>
            <a:rPr lang="el-GR" sz="1600" b="1" i="1" kern="1200" dirty="0" smtClean="0">
              <a:latin typeface="Georgia" pitchFamily="18" charset="0"/>
            </a:rPr>
            <a:t> Τα Σχολεία ως υπερασπιστές των παιδιών, Τα παιδιά γράφουν και ζωγραφίζουν για τα δικαιώματα τους</a:t>
          </a:r>
          <a:r>
            <a:rPr lang="el-GR" sz="1600" b="1" i="0" kern="1200" dirty="0" smtClean="0">
              <a:latin typeface="Georgia" pitchFamily="18" charset="0"/>
            </a:rPr>
            <a:t>  </a:t>
          </a:r>
          <a:endParaRPr lang="el-GR" sz="1600" b="1" i="0" kern="1200" dirty="0">
            <a:latin typeface="Georgia" pitchFamily="18" charset="0"/>
          </a:endParaRPr>
        </a:p>
      </dsp:txBody>
      <dsp:txXfrm rot="10800000">
        <a:off x="912967" y="3691380"/>
        <a:ext cx="6899388" cy="948683"/>
      </dsp:txXfrm>
    </dsp:sp>
    <dsp:sp modelId="{2C1310B2-CD91-4E5F-B304-75DCDD317E0E}">
      <dsp:nvSpPr>
        <dsp:cNvPr id="0" name=""/>
        <dsp:cNvSpPr/>
      </dsp:nvSpPr>
      <dsp:spPr>
        <a:xfrm>
          <a:off x="413031" y="3722313"/>
          <a:ext cx="690743" cy="72231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solidFill>
            <a:schemeClr val="accent2">
              <a:lumMod val="75000"/>
            </a:schemeClr>
          </a:solidFill>
        </a:ln>
        <a:effectLst>
          <a:outerShdw blurRad="39000" dist="25400" dir="5400000" rotWithShape="0">
            <a:schemeClr val="accent2">
              <a:tint val="50000"/>
              <a:hueOff val="5002875"/>
              <a:satOff val="-4473"/>
              <a:lumOff val="13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E0A0A-3A78-4DAE-96CA-AF2514952FD2}">
      <dsp:nvSpPr>
        <dsp:cNvPr id="0" name=""/>
        <dsp:cNvSpPr/>
      </dsp:nvSpPr>
      <dsp:spPr>
        <a:xfrm>
          <a:off x="11714" y="0"/>
          <a:ext cx="6732748" cy="13743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ΔΙΚΤΥΟ ΜΚΟ: Σύνταξη </a:t>
          </a:r>
          <a:r>
            <a:rPr lang="el-GR" sz="1600" b="1" i="1" kern="1200" dirty="0" smtClean="0">
              <a:latin typeface="Georgia" pitchFamily="18" charset="0"/>
            </a:rPr>
            <a:t>Εναλλακτικής Έκθεσης για τη Σύμβαση των Δικαιωμάτων του Παιδιού- </a:t>
          </a:r>
          <a:r>
            <a:rPr lang="el-GR" sz="1600" b="1" i="0" kern="1200" dirty="0" smtClean="0">
              <a:latin typeface="Georgia" pitchFamily="18" charset="0"/>
            </a:rPr>
            <a:t>ύστερα από Έκθεση Ελλάδας -2009 </a:t>
          </a:r>
          <a:endParaRPr lang="el-GR" sz="1600" b="1" kern="1200" dirty="0">
            <a:latin typeface="Georgia" pitchFamily="18" charset="0"/>
          </a:endParaRPr>
        </a:p>
      </dsp:txBody>
      <dsp:txXfrm>
        <a:off x="51967" y="40253"/>
        <a:ext cx="5249729" cy="1293832"/>
      </dsp:txXfrm>
    </dsp:sp>
    <dsp:sp modelId="{AB26C2CA-B66E-4EEE-BE11-AA3D67E1191F}">
      <dsp:nvSpPr>
        <dsp:cNvPr id="0" name=""/>
        <dsp:cNvSpPr/>
      </dsp:nvSpPr>
      <dsp:spPr>
        <a:xfrm>
          <a:off x="594065" y="1475924"/>
          <a:ext cx="6732748" cy="1629278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ΣΥΝΗΓΟΡΟΣ ΤΟΥ ΠΑΙΔΙΟΥ: συνεργάζεται με ΜΚΟ, συζήτησε την προστασία των δικαιωμάτων του παιδιού στην </a:t>
          </a:r>
          <a:r>
            <a:rPr lang="el-GR" sz="1600" b="1" i="1" kern="1200" dirty="0" smtClean="0">
              <a:latin typeface="Georgia" pitchFamily="18" charset="0"/>
            </a:rPr>
            <a:t>Εθνική Έκθεση για την εφαρμογή της Διεθνούς Σύμβασης για τα Δικαιώματα του Παιδιού του ΟΗΕ – 2001 για ελεύθερη έκφραση, απαγόρευση βίας και κακομεταχείρισης. </a:t>
          </a:r>
          <a:r>
            <a:rPr lang="el-GR" sz="1600" b="1" kern="1200" dirty="0" smtClean="0">
              <a:latin typeface="Georgia" pitchFamily="18" charset="0"/>
            </a:rPr>
            <a:t> </a:t>
          </a:r>
          <a:endParaRPr lang="el-GR" sz="1600" b="1" kern="1200" dirty="0">
            <a:latin typeface="Georgia" pitchFamily="18" charset="0"/>
          </a:endParaRPr>
        </a:p>
      </dsp:txBody>
      <dsp:txXfrm>
        <a:off x="641785" y="1523644"/>
        <a:ext cx="5149922" cy="1533838"/>
      </dsp:txXfrm>
    </dsp:sp>
    <dsp:sp modelId="{ACF8E379-389A-4718-9C59-53531EC91F01}">
      <dsp:nvSpPr>
        <dsp:cNvPr id="0" name=""/>
        <dsp:cNvSpPr/>
      </dsp:nvSpPr>
      <dsp:spPr>
        <a:xfrm>
          <a:off x="1059940" y="3183439"/>
          <a:ext cx="6732748" cy="1374338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latin typeface="Georgia" pitchFamily="18" charset="0"/>
            </a:rPr>
            <a:t>Ε.Ψ.Υ.Π.Ε. : Ημερίδα: «Εκφοβισμός και Βία στο Σχολείο Μεταξύ των Μαθητών’ </a:t>
          </a:r>
          <a:r>
            <a:rPr lang="el-GR" sz="1600" b="1" i="1" kern="1200" dirty="0" smtClean="0">
              <a:latin typeface="Georgia" pitchFamily="18" charset="0"/>
            </a:rPr>
            <a:t>¨Μίλα, μη φοβάσαι΄</a:t>
          </a:r>
          <a:r>
            <a:rPr lang="el-GR" sz="1600" b="1" i="0" kern="1200" dirty="0" smtClean="0">
              <a:latin typeface="Georgia" pitchFamily="18" charset="0"/>
            </a:rPr>
            <a:t>: χρειάζεται εγκύκλιος με οδηγίες για αντιμετώπιση φαινομένου. </a:t>
          </a:r>
          <a:endParaRPr lang="el-GR" sz="1600" b="1" kern="1200" dirty="0">
            <a:latin typeface="Georgia" pitchFamily="18" charset="0"/>
          </a:endParaRPr>
        </a:p>
      </dsp:txBody>
      <dsp:txXfrm>
        <a:off x="1100193" y="3223692"/>
        <a:ext cx="5164856" cy="1293832"/>
      </dsp:txXfrm>
    </dsp:sp>
    <dsp:sp modelId="{5A56F1C6-634A-469B-93BF-B3106F2B7ED7}">
      <dsp:nvSpPr>
        <dsp:cNvPr id="0" name=""/>
        <dsp:cNvSpPr/>
      </dsp:nvSpPr>
      <dsp:spPr>
        <a:xfrm>
          <a:off x="5839428" y="1042206"/>
          <a:ext cx="893319" cy="8933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600" kern="1200"/>
        </a:p>
      </dsp:txBody>
      <dsp:txXfrm>
        <a:off x="6040425" y="1042206"/>
        <a:ext cx="491325" cy="672223"/>
      </dsp:txXfrm>
    </dsp:sp>
    <dsp:sp modelId="{5094CF84-F11B-432B-96BB-CB50608CD90E}">
      <dsp:nvSpPr>
        <dsp:cNvPr id="0" name=""/>
        <dsp:cNvSpPr/>
      </dsp:nvSpPr>
      <dsp:spPr>
        <a:xfrm>
          <a:off x="6433494" y="2636439"/>
          <a:ext cx="893319" cy="8933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400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600" kern="1200"/>
        </a:p>
      </dsp:txBody>
      <dsp:txXfrm>
        <a:off x="6634491" y="2636439"/>
        <a:ext cx="491325" cy="67222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6E94-5A9A-4B4F-8761-1ABBA3285467}">
      <dsp:nvSpPr>
        <dsp:cNvPr id="0" name=""/>
        <dsp:cNvSpPr/>
      </dsp:nvSpPr>
      <dsp:spPr>
        <a:xfrm>
          <a:off x="107487" y="0"/>
          <a:ext cx="7275187" cy="2300655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Οι εκπαιδευτικοί: να ενημερώνουν, να αξιοποιούν τη «δύναμη» του παιδιού, να αναπτύσσουν δραστηριότητες με συζήτηση και παιχνίδι ρόλων, να δημιουργούν θετικό κλίμα, να προστατεύουν το παιδί σε κατ’ ιδίαν συνάντηση για απενεχοποίηση και συναισθηματική ενίσχυση</a:t>
          </a:r>
          <a:endParaRPr lang="el-G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174871" y="67384"/>
        <a:ext cx="4851655" cy="2165887"/>
      </dsp:txXfrm>
    </dsp:sp>
    <dsp:sp modelId="{BD7E80AD-780D-44DC-AECE-B77DF86243A5}">
      <dsp:nvSpPr>
        <dsp:cNvPr id="0" name=""/>
        <dsp:cNvSpPr/>
      </dsp:nvSpPr>
      <dsp:spPr>
        <a:xfrm>
          <a:off x="1043610" y="2808323"/>
          <a:ext cx="7130160" cy="2300655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Όχι ποινικοποίηση της πράξης, κλίμα αποκάλυψης των περιστατικών βίας και εκφοβισμού, όχι «συμφιλίωση» του θύματος με δράστη διότι υποβόσκει η επαναθυματοποίηση</a:t>
          </a:r>
          <a:endParaRPr lang="el-G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1110994" y="2875707"/>
        <a:ext cx="4241702" cy="2165887"/>
      </dsp:txXfrm>
    </dsp:sp>
    <dsp:sp modelId="{20160021-3EB8-4B00-A411-6EB8DF11AEE5}">
      <dsp:nvSpPr>
        <dsp:cNvPr id="0" name=""/>
        <dsp:cNvSpPr/>
      </dsp:nvSpPr>
      <dsp:spPr>
        <a:xfrm>
          <a:off x="5508109" y="1800196"/>
          <a:ext cx="1495426" cy="149542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600" kern="1200"/>
        </a:p>
      </dsp:txBody>
      <dsp:txXfrm>
        <a:off x="5844580" y="1800196"/>
        <a:ext cx="822484" cy="1125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AD8ED-D251-468E-B4E0-0C25FEC31C04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5823E-9EF7-45A8-A87A-C689CEC332C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63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03864-2221-413F-9E9A-EC471FE5B747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6233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E9791-3C48-4923-B69B-2D582A910FC1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595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6F7661A-5715-4AD3-9175-0940239A0009}" type="datetimeFigureOut">
              <a:rPr lang="el-GR" smtClean="0"/>
              <a:pPr/>
              <a:t>16/4/2015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3EA257-EAB3-4FCF-ACDA-624337C0C6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emf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em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em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em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em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e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e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6207968"/>
          </a:xfrm>
        </p:spPr>
        <p:txBody>
          <a:bodyPr/>
          <a:lstStyle/>
          <a:p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ΚΕΦΑΛΑΙΟ  4</a:t>
            </a:r>
            <a:b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el-GR" sz="3200" dirty="0" smtClean="0"/>
              <a:t> </a:t>
            </a:r>
            <a:br>
              <a:rPr lang="el-GR" sz="3200" dirty="0" smtClean="0"/>
            </a:br>
            <a:r>
              <a:rPr lang="el-GR" sz="3200" dirty="0" smtClean="0">
                <a:latin typeface="Georgia" pitchFamily="18" charset="0"/>
              </a:rPr>
              <a:t>ΤΟ ΕΥΡΩΠΑΙΚΟ ΚΑΙ </a:t>
            </a:r>
            <a:r>
              <a:rPr lang="en-US" sz="3200" dirty="0" smtClean="0">
                <a:latin typeface="Georgia" pitchFamily="18" charset="0"/>
              </a:rPr>
              <a:t>TO </a:t>
            </a:r>
            <a:r>
              <a:rPr lang="el-GR" sz="3200" dirty="0" smtClean="0">
                <a:latin typeface="Georgia" pitchFamily="18" charset="0"/>
              </a:rPr>
              <a:t>ΕΘΝΙΚΟ ΘΕΣΜΙΚΟ ΠΛΑΙΣΙΟ ΓΙΑ             </a:t>
            </a:r>
            <a:br>
              <a:rPr lang="el-GR" sz="3200" dirty="0" smtClean="0">
                <a:latin typeface="Georgia" pitchFamily="18" charset="0"/>
              </a:rPr>
            </a:br>
            <a:r>
              <a:rPr lang="el-GR" sz="3200" dirty="0" smtClean="0">
                <a:latin typeface="Georgia" pitchFamily="18" charset="0"/>
              </a:rPr>
              <a:t>ΤΗΝ ΠΡΟΣΤΑΣΙΑ ΤΩΝ ΔΙΚΑΙΩΜΑΤΩΝ ΤΩΝ ΠΑΙΔΙΩΝ,</a:t>
            </a:r>
            <a:br>
              <a:rPr lang="el-GR" sz="3200" dirty="0" smtClean="0">
                <a:latin typeface="Georgia" pitchFamily="18" charset="0"/>
              </a:rPr>
            </a:br>
            <a:r>
              <a:rPr lang="el-GR" sz="3200" dirty="0" smtClean="0">
                <a:latin typeface="Georgia" pitchFamily="18" charset="0"/>
              </a:rPr>
              <a:t>ΤΗΝ ΠΡΟΛΗΨΗ ΚΑΙ ΑΝΤΙΜΕΤΩΠΙΣΗ ΤΗΣ ΣΧΟΛΙΚΗΣ</a:t>
            </a:r>
            <a:br>
              <a:rPr lang="el-GR" sz="3200" dirty="0" smtClean="0">
                <a:latin typeface="Georgia" pitchFamily="18" charset="0"/>
              </a:rPr>
            </a:br>
            <a:r>
              <a:rPr lang="el-GR" sz="3200" dirty="0" smtClean="0">
                <a:latin typeface="Georgia" pitchFamily="18" charset="0"/>
              </a:rPr>
              <a:t>ΒΙΑΣ ΚΑΙ ΤΟΥ ΕΚΦΟΒΙΣΜΟΥ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2623021" cy="1696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 descr="H:\ΓΙΑ ΠΑΙΔΕΙΑΣ\ΛΟΓΟΤΥΠΟ_ΕΥΕ_27_01_201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1" y="6049379"/>
            <a:ext cx="5274310" cy="8439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4704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το εθνικό θεσμικό πλαίσιο</a:t>
            </a:r>
            <a:endParaRPr lang="el-GR" sz="2800" cap="none" dirty="0">
              <a:latin typeface="Georgia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40624136"/>
              </p:ext>
            </p:extLst>
          </p:nvPr>
        </p:nvGraphicFramePr>
        <p:xfrm>
          <a:off x="0" y="1052736"/>
          <a:ext cx="8172400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653145"/>
            <a:ext cx="1691680" cy="11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805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36712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το εθνικό θεσμικό πλαίσιο</a:t>
            </a:r>
            <a:endParaRPr lang="el-GR" sz="2800" cap="none" dirty="0">
              <a:latin typeface="Georgia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71153559"/>
              </p:ext>
            </p:extLst>
          </p:nvPr>
        </p:nvGraphicFramePr>
        <p:xfrm>
          <a:off x="0" y="1052736"/>
          <a:ext cx="8172400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703444" cy="120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5805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A96CADA6-C896-4D29-876C-B09BECB6D6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222602AF-AEFA-430E-ACB4-978D7804A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FF7565FC-F145-43E6-9072-0CDB62129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1079F50E-46CF-4381-9051-6F451D8F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74CBCE56-45F5-4EB9-94AA-63738B4FB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29CB2F4E-6F4F-4145-BB7A-CBC8D9679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graphicEl>
                                              <a:dgm id="{2C1310B2-CD91-4E5F-B304-75DCDD31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graphicEl>
                                              <a:dgm id="{95572640-9005-46C7-BF10-298ABB2942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Διάγραμμα"/>
          <p:cNvGraphicFramePr/>
          <p:nvPr>
            <p:extLst>
              <p:ext uri="{D42A27DB-BD31-4B8C-83A1-F6EECF244321}">
                <p14:modId xmlns:p14="http://schemas.microsoft.com/office/powerpoint/2010/main" val="985456713"/>
              </p:ext>
            </p:extLst>
          </p:nvPr>
        </p:nvGraphicFramePr>
        <p:xfrm>
          <a:off x="0" y="0"/>
          <a:ext cx="792088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- Έλλειψη"/>
          <p:cNvSpPr/>
          <p:nvPr/>
        </p:nvSpPr>
        <p:spPr>
          <a:xfrm>
            <a:off x="31454" y="4581128"/>
            <a:ext cx="8748464" cy="194421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l-GR" sz="1600" b="1" dirty="0" smtClean="0">
                <a:solidFill>
                  <a:schemeClr val="bg1"/>
                </a:solidFill>
                <a:latin typeface="Georgia" pitchFamily="18" charset="0"/>
              </a:rPr>
              <a:t>ΧΑΜΟΓΕΛΟ ΤΟΥ ΠΑΙΔΙΟΥ: ΜΚΟ, συμμετοχή σε </a:t>
            </a:r>
            <a:r>
              <a:rPr lang="en-GB" sz="1600" b="1" i="1" dirty="0" smtClean="0">
                <a:solidFill>
                  <a:schemeClr val="bg1"/>
                </a:solidFill>
                <a:latin typeface="Georgia" pitchFamily="18" charset="0"/>
              </a:rPr>
              <a:t>One day in Europe, every day for children </a:t>
            </a:r>
            <a:r>
              <a:rPr lang="en-GB" sz="1600" b="1" dirty="0" smtClean="0">
                <a:solidFill>
                  <a:schemeClr val="bg1"/>
                </a:solidFill>
                <a:latin typeface="Georgia" pitchFamily="18" charset="0"/>
              </a:rPr>
              <a:t>, </a:t>
            </a:r>
            <a:r>
              <a:rPr lang="el-GR" sz="1600" b="1" dirty="0" smtClean="0">
                <a:solidFill>
                  <a:schemeClr val="bg1"/>
                </a:solidFill>
                <a:latin typeface="Georgia" pitchFamily="18" charset="0"/>
              </a:rPr>
              <a:t>σε </a:t>
            </a:r>
            <a:r>
              <a:rPr lang="el-GR" sz="1600" b="1" i="1" dirty="0" smtClean="0">
                <a:solidFill>
                  <a:schemeClr val="bg1"/>
                </a:solidFill>
                <a:latin typeface="Georgia" pitchFamily="18" charset="0"/>
              </a:rPr>
              <a:t>1</a:t>
            </a:r>
            <a:r>
              <a:rPr lang="el-GR" sz="1600" b="1" i="1" baseline="30000" dirty="0" smtClean="0">
                <a:solidFill>
                  <a:schemeClr val="bg1"/>
                </a:solidFill>
                <a:latin typeface="Georgia" pitchFamily="18" charset="0"/>
              </a:rPr>
              <a:t>ο</a:t>
            </a:r>
            <a:r>
              <a:rPr lang="el-GR" sz="1600" b="1" i="1" dirty="0" smtClean="0">
                <a:solidFill>
                  <a:schemeClr val="bg1"/>
                </a:solidFill>
                <a:latin typeface="Georgia" pitchFamily="18" charset="0"/>
              </a:rPr>
              <a:t> Επιστημονικό Συνέδριο του </a:t>
            </a:r>
            <a:r>
              <a:rPr lang="en-GB" sz="1600" b="1" i="1" dirty="0" smtClean="0">
                <a:solidFill>
                  <a:schemeClr val="bg1"/>
                </a:solidFill>
                <a:latin typeface="Georgia" pitchFamily="18" charset="0"/>
              </a:rPr>
              <a:t>European Anti- Bullying Network – </a:t>
            </a:r>
            <a:r>
              <a:rPr lang="en-GB" sz="1600" b="1" dirty="0" smtClean="0">
                <a:solidFill>
                  <a:schemeClr val="bg1"/>
                </a:solidFill>
                <a:latin typeface="Georgia" pitchFamily="18" charset="0"/>
              </a:rPr>
              <a:t>2014</a:t>
            </a:r>
            <a:endParaRPr lang="el-GR" sz="1600" b="1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just"/>
            <a:r>
              <a:rPr lang="en-GB" sz="1600" b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l-GR" sz="1600" b="1" dirty="0" smtClean="0">
                <a:solidFill>
                  <a:schemeClr val="bg1"/>
                </a:solidFill>
                <a:latin typeface="Georgia" pitchFamily="18" charset="0"/>
              </a:rPr>
              <a:t>«Το φαινόμενο του εκφοβισμού στο σχολικό και διαδικτυακό περιβάλλον. Με το βλέμμα στην Ευρώπη», συμμετοχή σε </a:t>
            </a:r>
            <a:r>
              <a:rPr lang="en-GB" sz="1600" b="1" dirty="0" smtClean="0">
                <a:solidFill>
                  <a:schemeClr val="bg1"/>
                </a:solidFill>
                <a:latin typeface="Georgia" pitchFamily="18" charset="0"/>
              </a:rPr>
              <a:t>DAPHNE III PROGRAMME D. G. JUSTICE</a:t>
            </a:r>
            <a:endParaRPr lang="el-GR" sz="16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837" y="0"/>
            <a:ext cx="19145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6E0A0A-3A78-4DAE-96CA-AF2514952F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FF6E0A0A-3A78-4DAE-96CA-AF2514952F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56F1C6-634A-469B-93BF-B3106F2B7E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5A56F1C6-634A-469B-93BF-B3106F2B7E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26C2CA-B66E-4EEE-BE11-AA3D67E119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AB26C2CA-B66E-4EEE-BE11-AA3D67E119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94CF84-F11B-432B-96BB-CB50608CD9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5094CF84-F11B-432B-96BB-CB50608CD9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F8E379-389A-4718-9C59-53531EC91F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ACF8E379-389A-4718-9C59-53531EC91F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7632848" cy="908720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algn="ctr"/>
            <a:r>
              <a:rPr lang="el-GR" sz="2800" cap="none" dirty="0" smtClean="0"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+mj-cs"/>
              </a:rPr>
              <a:t>μέτρα πρόληψης και αντιμετώπισης- ευρωπαϊκό θεσμικό πλαίσιο</a:t>
            </a:r>
            <a:endParaRPr lang="el-GR" sz="2800" cap="none" dirty="0"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988840"/>
            <a:ext cx="8136904" cy="2304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/>
              <a:t> </a:t>
            </a:r>
            <a:endParaRPr lang="el-GR" sz="1800" b="1" dirty="0" smtClean="0"/>
          </a:p>
        </p:txBody>
      </p:sp>
      <p:sp>
        <p:nvSpPr>
          <p:cNvPr id="8" name="7 - Διάγραμμα ροής: Εσωτερική αποθήκευση"/>
          <p:cNvSpPr/>
          <p:nvPr/>
        </p:nvSpPr>
        <p:spPr>
          <a:xfrm>
            <a:off x="107504" y="1268760"/>
            <a:ext cx="7848872" cy="2880320"/>
          </a:xfrm>
          <a:prstGeom prst="flowChartInternalStorag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ΣΥΜΒΟΥΛΙΟ ΤΗΣ ΕΥΡΩΠΗΣ : «Παιδεία της Δημοκρατίας»: γνώσεις, προσωπικές και κοινωνικές δεξιότητες, ανάπτυξη στάσεων και συμπεριφορών για υπεράσπιση δικαιωμάτων και υποχρεώσεων στην κοινωνία, «Εκπαίδευση για τα ανθρώπινα δικαιώματα»: επιμόρφωση, ευαισθητοποίηση, ενημέρωση για προώθηση και προστασία των δικαιωμάτων του ανθρώπου   </a:t>
            </a:r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pSp>
        <p:nvGrpSpPr>
          <p:cNvPr id="4" name="11 - Ομάδα"/>
          <p:cNvGrpSpPr/>
          <p:nvPr/>
        </p:nvGrpSpPr>
        <p:grpSpPr>
          <a:xfrm>
            <a:off x="168000" y="4437112"/>
            <a:ext cx="7932392" cy="1980000"/>
            <a:chOff x="168000" y="4437112"/>
            <a:chExt cx="8808000" cy="1980000"/>
          </a:xfrm>
          <a:solidFill>
            <a:schemeClr val="accent1"/>
          </a:solidFill>
        </p:grpSpPr>
        <p:sp>
          <p:nvSpPr>
            <p:cNvPr id="10" name="9 - Διάγραμμα ροής: Εσωτερική αποθήκευση"/>
            <p:cNvSpPr/>
            <p:nvPr/>
          </p:nvSpPr>
          <p:spPr>
            <a:xfrm>
              <a:off x="4656000" y="4437112"/>
              <a:ext cx="4320000" cy="1980000"/>
            </a:xfrm>
            <a:prstGeom prst="flowChartInternalStorag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Πρόγραμμα </a:t>
              </a:r>
              <a:r>
                <a:rPr lang="en-GB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DAPHNE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: κατά της βίας</a:t>
              </a:r>
            </a:p>
            <a:p>
              <a:pPr lvl="0"/>
              <a:r>
                <a:rPr lang="en-GB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Europe’s Anti- bullying Campaign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: υποχρεώσεις εκπαιδευτικών</a:t>
              </a:r>
              <a:r>
                <a:rPr lang="en-GB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 </a:t>
              </a:r>
              <a:endPara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endParaRPr>
            </a:p>
          </p:txBody>
        </p:sp>
        <p:sp>
          <p:nvSpPr>
            <p:cNvPr id="11" name="10 - Διάγραμμα ροής: Εσωτερική αποθήκευση"/>
            <p:cNvSpPr/>
            <p:nvPr/>
          </p:nvSpPr>
          <p:spPr>
            <a:xfrm flipH="1">
              <a:off x="168000" y="4437112"/>
              <a:ext cx="4320000" cy="1980000"/>
            </a:xfrm>
            <a:prstGeom prst="flowChartInternalStorag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Πρόγραμμα </a:t>
              </a:r>
              <a:r>
                <a:rPr lang="en-GB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Eurydice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itchFamily="18" charset="0"/>
                </a:rPr>
                <a:t>:το σχολείο να δίνει λύσεις σε κοινωνικά ζητήματα</a:t>
              </a:r>
              <a:endPara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endParaRPr>
            </a:p>
          </p:txBody>
        </p:sp>
      </p:grp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-9737"/>
            <a:ext cx="1645026" cy="1134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Διπλωμένη γωνία"/>
          <p:cNvSpPr/>
          <p:nvPr/>
        </p:nvSpPr>
        <p:spPr>
          <a:xfrm>
            <a:off x="395536" y="764704"/>
            <a:ext cx="2520280" cy="5976664"/>
          </a:xfrm>
          <a:prstGeom prst="foldedCorner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el-G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el-G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el-G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Ελλείψεις σε</a:t>
            </a:r>
          </a:p>
          <a:p>
            <a:pPr algn="just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Ελλάδα συγκεκριμένης νομοθεσίας</a:t>
            </a:r>
          </a:p>
          <a:p>
            <a:pPr algn="just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Οι εκπαιδευτικοί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δυναμική της ομάδας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ομαδική εργασία 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ενημέρωση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ανάπτυξη δημοκρατίας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συζήτηση με παιδιά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κοινωνική, ψυχολογική και ιατρική αντιμετώπιση  </a:t>
            </a:r>
          </a:p>
          <a:p>
            <a:pPr algn="just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Η κοινότητα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δράσεις και προγράμματα  </a:t>
            </a:r>
          </a:p>
          <a:p>
            <a:pPr algn="just"/>
            <a:endPara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>
              <a:buFont typeface="Wingdings" pitchFamily="2" charset="2"/>
              <a:buChar char="Ø"/>
            </a:pPr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- Διπλωμένη γωνία"/>
          <p:cNvSpPr/>
          <p:nvPr/>
        </p:nvSpPr>
        <p:spPr>
          <a:xfrm>
            <a:off x="3059832" y="980728"/>
            <a:ext cx="2664296" cy="5760640"/>
          </a:xfrm>
          <a:prstGeom prst="foldedCorner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endPara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r>
              <a:rPr lang="el-G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Οι μαθητές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κοινωνικές δεξιότητες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αυτοέλεγχος για επίλυση προβλημάτων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el-G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ομαδο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- συνεργατική μάθηση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πληροφόρηση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πολιτική ευαισθητοποίηση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συμβουλευτική και επαγγελματικός προσανατολισμός   </a:t>
            </a:r>
          </a:p>
          <a:p>
            <a:pPr algn="ctr">
              <a:buFont typeface="Wingdings" pitchFamily="2" charset="2"/>
              <a:buChar char="Ø"/>
            </a:pPr>
            <a:endParaRPr lang="el-G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5 - Διπλωμένη γωνία"/>
          <p:cNvSpPr/>
          <p:nvPr/>
        </p:nvSpPr>
        <p:spPr>
          <a:xfrm>
            <a:off x="5868144" y="1124744"/>
            <a:ext cx="2520280" cy="5616624"/>
          </a:xfrm>
          <a:prstGeom prst="foldedCorner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just"/>
            <a:r>
              <a:rPr lang="el-G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Το σχολείο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: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πολιτική κατά βίας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πολιτική για διαγωγή μαθητών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α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σφαλής χώρος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μαθησιακό περιβάλλον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ενδυνάμωση θετικής συμπεριφοράς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σχολικοί κανόνες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μη στιγματιστική πολιτική 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3275856" y="177281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l-GR" dirty="0" smtClean="0">
              <a:solidFill>
                <a:schemeClr val="bg1"/>
              </a:solidFill>
            </a:endParaRPr>
          </a:p>
          <a:p>
            <a:endParaRPr lang="el-GR" dirty="0"/>
          </a:p>
        </p:txBody>
      </p:sp>
      <p:sp>
        <p:nvSpPr>
          <p:cNvPr id="14" name="1 - Τίτλος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54868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Ε.Ψ.Υ.Π.Ε. - </a:t>
            </a:r>
            <a:r>
              <a:rPr lang="en-GB" sz="2800" cap="none" dirty="0" smtClean="0">
                <a:latin typeface="Georgia" pitchFamily="18" charset="0"/>
              </a:rPr>
              <a:t>DAPHNE</a:t>
            </a:r>
            <a:endParaRPr lang="el-GR" sz="2800" b="1" cap="all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1680" cy="11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7825680" cy="908720"/>
          </a:xfrm>
        </p:spPr>
        <p:txBody>
          <a:bodyPr>
            <a:normAutofit/>
          </a:bodyPr>
          <a:lstStyle/>
          <a:p>
            <a:pPr algn="ctr"/>
            <a:r>
              <a:rPr lang="en-GB" sz="3200" cap="none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Europe’s Anti-bullying Campaign</a:t>
            </a:r>
            <a: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el-GR" sz="16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συντονιστησ εταιροσ ειναι το χαμογελο του παιδιου</a:t>
            </a:r>
            <a:endParaRPr lang="el-GR" sz="1600" i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81350519"/>
              </p:ext>
            </p:extLst>
          </p:nvPr>
        </p:nvGraphicFramePr>
        <p:xfrm>
          <a:off x="0" y="1556792"/>
          <a:ext cx="83884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"/>
            <a:ext cx="1691680" cy="105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70786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6712"/>
          </a:xfrm>
        </p:spPr>
        <p:txBody>
          <a:bodyPr>
            <a:noAutofit/>
          </a:bodyPr>
          <a:lstStyle/>
          <a:p>
            <a:pPr algn="ctr"/>
            <a:r>
              <a:rPr lang="el-G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μέτρα πρόληψης και αντιμετώπισης Εθνικό θεσμικό πλαίσιο</a:t>
            </a:r>
            <a:endParaRPr lang="el-GR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9234640"/>
              </p:ext>
            </p:extLst>
          </p:nvPr>
        </p:nvGraphicFramePr>
        <p:xfrm>
          <a:off x="0" y="1052736"/>
          <a:ext cx="925758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1680" cy="11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548680"/>
          </a:xfrm>
        </p:spPr>
        <p:txBody>
          <a:bodyPr>
            <a:noAutofit/>
          </a:bodyPr>
          <a:lstStyle/>
          <a:p>
            <a:pPr algn="ctr"/>
            <a:r>
              <a:rPr lang="el-G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Εθνικό θεσμικό πλαίσιο</a:t>
            </a:r>
            <a:endParaRPr lang="el-GR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6195207"/>
              </p:ext>
            </p:extLst>
          </p:nvPr>
        </p:nvGraphicFramePr>
        <p:xfrm>
          <a:off x="0" y="1052736"/>
          <a:ext cx="925758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691680" cy="11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ΕΥΧΑΡΙΣΤΩ ΓΙΑ ΤΗΝ ΠΡΟΣΟΧΗ ΣΑΣ!</a:t>
            </a: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l"/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</a:p>
          <a:p>
            <a:pPr algn="l"/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5" name="4 - Θέση εικόνας" descr="stop-bully-logo-1024x102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/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662883"/>
            <a:ext cx="1691680" cy="119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692696"/>
          </a:xfrm>
        </p:spPr>
        <p:txBody>
          <a:bodyPr>
            <a:normAutofit/>
          </a:bodyPr>
          <a:lstStyle/>
          <a:p>
            <a:pPr algn="ctr"/>
            <a:r>
              <a:rPr lang="el-G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η βία και ο σχολικός εκφοβισμός</a:t>
            </a:r>
            <a:endParaRPr lang="el-GR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Η βία και ο σχολικός εκφοβισμός παραβιάζουν τα δικαιώματα του παιδιού</a:t>
            </a:r>
          </a:p>
          <a:p>
            <a:pPr algn="just">
              <a:buNone/>
            </a:pPr>
            <a:endParaRPr lang="el-GR" sz="2400" b="1" dirty="0" smtClean="0">
              <a:latin typeface="Georgia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Σκοπός του κεφαλαίου είναι να παρουσιάσει: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 τα δικαιώματα του παιδιού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τις διεθνείς συμβάσεις</a:t>
            </a:r>
            <a:r>
              <a:rPr lang="el-GR" sz="2400" b="1" dirty="0" smtClean="0">
                <a:latin typeface="Georgia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το ευρωπαϊκό θεσμικό πλαίσιο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το εθνικό θεσμικό πλαίσιο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τα μέτρα πρόληψης και αντιμετώπισης </a:t>
            </a:r>
          </a:p>
          <a:p>
            <a:pPr algn="just">
              <a:buFont typeface="Wingdings" pitchFamily="2" charset="2"/>
              <a:buChar char="ü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08" y="5340339"/>
            <a:ext cx="19145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692696"/>
          </a:xfrm>
        </p:spPr>
        <p:txBody>
          <a:bodyPr>
            <a:normAutofit/>
          </a:bodyPr>
          <a:lstStyle/>
          <a:p>
            <a:pPr algn="ctr"/>
            <a:r>
              <a:rPr lang="el-G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η βία και ο σχολικός εκφοβισμός</a:t>
            </a:r>
            <a:endParaRPr lang="el-GR" sz="2800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9045" y="1263997"/>
            <a:ext cx="7239000" cy="4685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Προσδοκώμενα αποτελέσματα: 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να αναγνωρίζετε τα δικαιώματα του παιδιού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να γνωρίζετε τις διεθνείς συμβάσεις, το ευρωπαϊκό και το εθνικό θεσμικό πλαίσιο 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να </a:t>
            </a: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γνωρίζετε τα μέτρα πρόληψης και αντιμετώπισης της βίας και του σχολικού </a:t>
            </a: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εκφοβισμού</a:t>
            </a:r>
            <a:endParaRPr lang="el-GR" sz="2000" b="1" dirty="0" smtClean="0">
              <a:latin typeface="Georgia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 να γνωρίζετε τις προτάσεις του Συνηγόρου του Πολίτη και των ΜΚΟ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να προτείνετε μέτρα πρόληψης και αντιμετώπισης</a:t>
            </a:r>
          </a:p>
          <a:p>
            <a:pPr>
              <a:buFont typeface="Wingdings" pitchFamily="2" charset="2"/>
              <a:buChar char="ü"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l-G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l-GR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739616"/>
            <a:ext cx="1583064" cy="1118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692696"/>
          </a:xfrm>
        </p:spPr>
        <p:txBody>
          <a:bodyPr>
            <a:normAutofit/>
          </a:bodyPr>
          <a:lstStyle/>
          <a:p>
            <a:pPr algn="ctr"/>
            <a:r>
              <a:rPr lang="el-G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η βία και ο σχολικός εκφοβισμός</a:t>
            </a:r>
            <a:endParaRPr lang="el-GR" sz="2800" dirty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4968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4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Έννοιες κλειδιά: 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Δικαιώματα του παιδιού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Σωματική, πνευματική και ψυχική ανάπτυξη, ελευθερία έκφρασης, σωματική ακεραιότητα, ιδιοκτησία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Διεθνείς Συμβάσεις, Ευρωπαϊκό και Εθνικό θεσμικό πλαίσιο, Συνήγορος του Πολίτη, Συνήγορος του παιδιού, ΜΚΟ, Επιτροπές για την προστασία των δικαιωμάτων του παιδιού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Σχολική βία και εκφοβισμός, </a:t>
            </a:r>
            <a:r>
              <a:rPr lang="el-GR" sz="2000" b="1" dirty="0" err="1" smtClean="0">
                <a:latin typeface="Georgia" pitchFamily="18" charset="0"/>
                <a:cs typeface="Times New Roman" pitchFamily="18" charset="0"/>
              </a:rPr>
              <a:t>θυματοποίηση</a:t>
            </a: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, θύμα, θύτης, παρατηρητής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Μέτρα πρόληψης και αντιμετώπισης στον ενδοσχολικό και εξωσχολικό χώρο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Δικαιώματα και υποχρεώσεις των εκπαιδευτικών </a:t>
            </a:r>
          </a:p>
          <a:p>
            <a:pPr lvl="0">
              <a:buFont typeface="Wingdings" pitchFamily="2" charset="2"/>
              <a:buChar char="Ø"/>
            </a:pPr>
            <a:r>
              <a:rPr lang="el-GR" sz="2000" b="1" dirty="0" smtClean="0">
                <a:latin typeface="Georgia" pitchFamily="18" charset="0"/>
                <a:cs typeface="Times New Roman" pitchFamily="18" charset="0"/>
              </a:rPr>
              <a:t>Σκοπός της εκπαίδευσης </a:t>
            </a:r>
          </a:p>
          <a:p>
            <a:pPr>
              <a:buNone/>
            </a:pP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688024"/>
            <a:ext cx="1914525" cy="1145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6712"/>
          </a:xfrm>
        </p:spPr>
        <p:txBody>
          <a:bodyPr>
            <a:normAutofit/>
          </a:bodyPr>
          <a:lstStyle/>
          <a:p>
            <a:r>
              <a:rPr lang="el-GR" sz="3700" dirty="0" smtClean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> </a:t>
            </a:r>
            <a:endParaRPr lang="el-GR" sz="3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/>
          </a:bodyPr>
          <a:lstStyle/>
          <a:p>
            <a:pPr marR="34544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l-GR" dirty="0" smtClean="0">
                <a:latin typeface="Calibri"/>
                <a:ea typeface="Calibri"/>
                <a:cs typeface="Times New Roman"/>
              </a:rPr>
              <a:t> </a:t>
            </a:r>
          </a:p>
          <a:p>
            <a:endParaRPr lang="el-GR" dirty="0"/>
          </a:p>
        </p:txBody>
      </p:sp>
      <p:graphicFrame>
        <p:nvGraphicFramePr>
          <p:cNvPr id="14" name="Content Placeholder 3"/>
          <p:cNvGraphicFramePr>
            <a:graphicFrameLocks/>
          </p:cNvGraphicFramePr>
          <p:nvPr/>
        </p:nvGraphicFramePr>
        <p:xfrm>
          <a:off x="0" y="1340768"/>
          <a:ext cx="8172400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179512" y="-45386"/>
            <a:ext cx="7920880" cy="954107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l-GR" sz="25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τα</a:t>
            </a:r>
            <a:r>
              <a:rPr lang="el-GR" sz="2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r>
              <a:rPr lang="el-GR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δικαιώματα</a:t>
            </a:r>
            <a:r>
              <a:rPr lang="el-GR" sz="2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r>
              <a:rPr lang="el-GR" sz="2500" b="1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του</a:t>
            </a:r>
            <a:r>
              <a:rPr lang="el-GR" sz="28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r>
              <a:rPr lang="el-GR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παιδιού</a:t>
            </a:r>
            <a:r>
              <a:rPr lang="en-US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 -</a:t>
            </a: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el-GR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ευρωπαϊκό</a:t>
            </a: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el-GR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θεσμικό</a:t>
            </a: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el-GR" sz="2500" b="1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Georgia" pitchFamily="18" charset="0"/>
                <a:ea typeface="+mj-ea"/>
                <a:cs typeface="Times New Roman" pitchFamily="18" charset="0"/>
              </a:rPr>
              <a:t>πλαίσιο</a:t>
            </a:r>
            <a:endParaRPr lang="el-GR" sz="2500" b="1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Georgia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75" y="0"/>
            <a:ext cx="19145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5E7476B-2782-47EA-A577-DB744EA15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graphicEl>
                                              <a:dgm id="{85E7476B-2782-47EA-A577-DB744EA15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graphicEl>
                                              <a:dgm id="{85E7476B-2782-47EA-A577-DB744EA15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D4B8B59D-DF10-4449-9940-6B980798DB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graphicEl>
                                              <a:dgm id="{D4B8B59D-DF10-4449-9940-6B980798DB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graphicEl>
                                              <a:dgm id="{D4B8B59D-DF10-4449-9940-6B980798DB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1495ED1-D777-454A-9638-E084B2D8D9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graphicEl>
                                              <a:dgm id="{B1495ED1-D777-454A-9638-E084B2D8D9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graphicEl>
                                              <a:dgm id="{B1495ED1-D777-454A-9638-E084B2D8D9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BE54764-D121-4A72-A7D2-D80923180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3BE54764-D121-4A72-A7D2-D80923180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graphicEl>
                                              <a:dgm id="{3BE54764-D121-4A72-A7D2-D80923180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0B1B5EA-9AFE-42AA-B4B2-99E9AF9AF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graphicEl>
                                              <a:dgm id="{A0B1B5EA-9AFE-42AA-B4B2-99E9AF9AF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graphicEl>
                                              <a:dgm id="{A0B1B5EA-9AFE-42AA-B4B2-99E9AF9AF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C4CF24C-466A-465D-A20F-1AFC9E623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>
                                            <p:graphicEl>
                                              <a:dgm id="{9C4CF24C-466A-465D-A20F-1AFC9E623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graphicEl>
                                              <a:dgm id="{9C4CF24C-466A-465D-A20F-1AFC9E623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23C8CD10-B92B-4A48-BF2C-F712AB35B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23C8CD10-B92B-4A48-BF2C-F712AB35B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graphicEl>
                                              <a:dgm id="{23C8CD10-B92B-4A48-BF2C-F712AB35B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84063CC6-E05C-4FFA-9B10-0131A5D1F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84063CC6-E05C-4FFA-9B10-0131A5D1F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84063CC6-E05C-4FFA-9B10-0131A5D1F8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30CB413-0C3F-4E5D-9E66-A5E55BB18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graphicEl>
                                              <a:dgm id="{930CB413-0C3F-4E5D-9E66-A5E55BB18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graphicEl>
                                              <a:dgm id="{930CB413-0C3F-4E5D-9E66-A5E55BB18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11245390"/>
              </p:ext>
            </p:extLst>
          </p:nvPr>
        </p:nvGraphicFramePr>
        <p:xfrm>
          <a:off x="0" y="4462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767" y="2564904"/>
            <a:ext cx="1800200" cy="1440160"/>
          </a:xfrm>
          <a:prstGeom prst="rect">
            <a:avLst/>
          </a:prstGeom>
        </p:spPr>
      </p:pic>
      <p:sp>
        <p:nvSpPr>
          <p:cNvPr id="4" name="3 - Δεξιό βέλος"/>
          <p:cNvSpPr/>
          <p:nvPr/>
        </p:nvSpPr>
        <p:spPr>
          <a:xfrm>
            <a:off x="4427984" y="5373216"/>
            <a:ext cx="504056" cy="43204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Βέλος προς τα κάτω"/>
          <p:cNvSpPr/>
          <p:nvPr/>
        </p:nvSpPr>
        <p:spPr>
          <a:xfrm>
            <a:off x="1907704" y="3645024"/>
            <a:ext cx="360040" cy="7200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051908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764704"/>
          </a:xfrm>
        </p:spPr>
        <p:txBody>
          <a:bodyPr anchor="ctr">
            <a:noAutofit/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το ευρωπαϊκό θεσμικό πλαίσιο </a:t>
            </a:r>
            <a:endParaRPr lang="el-GR" sz="2800" cap="none" dirty="0">
              <a:latin typeface="Georgia" pitchFamily="18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634278"/>
              </p:ext>
            </p:extLst>
          </p:nvPr>
        </p:nvGraphicFramePr>
        <p:xfrm>
          <a:off x="323528" y="1196752"/>
          <a:ext cx="749935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0"/>
            <a:ext cx="1835696" cy="121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764704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το εθνικό θεσμικό πλαίσιο</a:t>
            </a:r>
            <a:endParaRPr lang="el-GR" sz="2800" cap="none" dirty="0">
              <a:latin typeface="Georg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468046"/>
              </p:ext>
            </p:extLst>
          </p:nvPr>
        </p:nvGraphicFramePr>
        <p:xfrm>
          <a:off x="0" y="980728"/>
          <a:ext cx="8934450" cy="526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36912"/>
            <a:ext cx="19145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96705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9644A3-A479-42F9-9E3D-8FB65F661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F19644A3-A479-42F9-9E3D-8FB65F661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F19644A3-A479-42F9-9E3D-8FB65F6612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569AF7-0820-48A1-86A8-66EED2B75E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E4569AF7-0820-48A1-86A8-66EED2B75E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E4569AF7-0820-48A1-86A8-66EED2B75E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AAD8EE-27EA-48DD-B988-21BBE6B75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B5AAD8EE-27EA-48DD-B988-21BBE6B75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B5AAD8EE-27EA-48DD-B988-21BBE6B75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39D715-8B3D-46AA-B9BF-9B02161C6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9C39D715-8B3D-46AA-B9BF-9B02161C6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9C39D715-8B3D-46AA-B9BF-9B02161C60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764704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cap="none" dirty="0" smtClean="0">
                <a:latin typeface="Georgia" pitchFamily="18" charset="0"/>
              </a:rPr>
              <a:t>το εθνικό θεσμικό πλαίσιο</a:t>
            </a:r>
            <a:endParaRPr lang="el-GR" sz="2800" cap="none" dirty="0">
              <a:latin typeface="Georg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813489"/>
              </p:ext>
            </p:extLst>
          </p:nvPr>
        </p:nvGraphicFramePr>
        <p:xfrm>
          <a:off x="0" y="980728"/>
          <a:ext cx="8934450" cy="526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483746"/>
            <a:ext cx="19145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8051C79-00B9-4E07-86B4-2A129ED9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7D580616-6DAF-4184-B56A-49CBEEB7F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5787433D-132C-441C-8571-023E1EDC98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4D6DEA6-1C3E-463F-9FCA-99F1515C91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CAEEE0F4-CEE2-4E1C-A725-E175D4B2E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A4FED741-A0E7-41E8-BF80-161E07AB59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1EF863-E38D-484A-AB25-605E65C20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3B1EF863-E38D-484A-AB25-605E65C20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3B1EF863-E38D-484A-AB25-605E65C204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1F91A0-7568-4EC0-A526-F3B6205FE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861F91A0-7568-4EC0-A526-F3B6205FE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861F91A0-7568-4EC0-A526-F3B6205FE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56AF13C4-FBD6-40A0-B7F4-E393766B7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67A38FE2-25F5-4B44-9CBF-0A354ADA9B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FE5BFBFC-F62E-4910-BF39-3440F55F5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915C0FB3-B303-493C-B920-FB11C9B836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812</TotalTime>
  <Words>1515</Words>
  <Application>Microsoft Office PowerPoint</Application>
  <PresentationFormat>On-screen Show (4:3)</PresentationFormat>
  <Paragraphs>158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Georgia</vt:lpstr>
      <vt:lpstr>Times New Roman</vt:lpstr>
      <vt:lpstr>Trebuchet MS</vt:lpstr>
      <vt:lpstr>Wingdings</vt:lpstr>
      <vt:lpstr>Wingdings 2</vt:lpstr>
      <vt:lpstr>Αφθονία</vt:lpstr>
      <vt:lpstr>ΚΕΦΑΛΑΙΟ  4   ΤΟ ΕΥΡΩΠΑΙΚΟ ΚΑΙ TO ΕΘΝΙΚΟ ΘΕΣΜΙΚΟ ΠΛΑΙΣΙΟ ΓΙΑ              ΤΗΝ ΠΡΟΣΤΑΣΙΑ ΤΩΝ ΔΙΚΑΙΩΜΑΤΩΝ ΤΩΝ ΠΑΙΔΙΩΝ, ΤΗΝ ΠΡΟΛΗΨΗ ΚΑΙ ΑΝΤΙΜΕΤΩΠΙΣΗ ΤΗΣ ΣΧΟΛΙΚΗΣ ΒΙΑΣ ΚΑΙ ΤΟΥ ΕΚΦΟΒΙΣΜΟΥ </vt:lpstr>
      <vt:lpstr>η βία και ο σχολικός εκφοβισμός</vt:lpstr>
      <vt:lpstr>η βία και ο σχολικός εκφοβισμός</vt:lpstr>
      <vt:lpstr>η βία και ο σχολικός εκφοβισμός</vt:lpstr>
      <vt:lpstr> </vt:lpstr>
      <vt:lpstr>PowerPoint Presentation</vt:lpstr>
      <vt:lpstr>το ευρωπαϊκό θεσμικό πλαίσιο </vt:lpstr>
      <vt:lpstr>το εθνικό θεσμικό πλαίσιο</vt:lpstr>
      <vt:lpstr>το εθνικό θεσμικό πλαίσιο</vt:lpstr>
      <vt:lpstr>το εθνικό θεσμικό πλαίσιο</vt:lpstr>
      <vt:lpstr>το εθνικό θεσμικό πλαίσιο</vt:lpstr>
      <vt:lpstr>PowerPoint Presentation</vt:lpstr>
      <vt:lpstr>μέτρα πρόληψης και αντιμετώπισης- ευρωπαϊκό θεσμικό πλαίσιο</vt:lpstr>
      <vt:lpstr>Ε.Ψ.Υ.Π.Ε. - DAPHNE</vt:lpstr>
      <vt:lpstr>Europe’s Anti-bullying Campaign  συντονιστησ εταιροσ ειναι το χαμογελο του παιδιου</vt:lpstr>
      <vt:lpstr>μέτρα πρόληψης και αντιμετώπισης Εθνικό θεσμικό πλαίσιο</vt:lpstr>
      <vt:lpstr>Εθνικό θεσμικό πλαίσιο</vt:lpstr>
      <vt:lpstr>ΕΥΧΑΡΙΣΤΩ ΓΙΑ ΤΗΝ ΠΡΟΣΟΧΗ ΣΑΣ!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ΦΩΤΗΣ - ΑΝΘΗ</dc:creator>
  <cp:lastModifiedBy>Στέφανος</cp:lastModifiedBy>
  <cp:revision>292</cp:revision>
  <dcterms:created xsi:type="dcterms:W3CDTF">2014-12-26T12:32:45Z</dcterms:created>
  <dcterms:modified xsi:type="dcterms:W3CDTF">2015-04-16T17:28:22Z</dcterms:modified>
</cp:coreProperties>
</file>