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76" r:id="rId1"/>
  </p:sldMasterIdLst>
  <p:sldIdLst>
    <p:sldId id="257" r:id="rId2"/>
    <p:sldId id="259" r:id="rId3"/>
    <p:sldId id="258" r:id="rId4"/>
    <p:sldId id="266" r:id="rId5"/>
    <p:sldId id="270" r:id="rId6"/>
    <p:sldId id="268" r:id="rId7"/>
    <p:sldId id="269" r:id="rId8"/>
    <p:sldId id="26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41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C1146A-8B94-9A42-0F21-CC868349CAD9}" v="15" dt="2023-01-25T16:41:57.117"/>
    <p1510:client id="{B58089BF-D7C7-21D8-27DB-0A5AEEC06099}" v="15" dt="2023-01-25T16:06:30.386"/>
    <p1510:client id="{7DFA91B4-1F62-6D1F-6493-2BF7D4F5450F}" v="5" dt="2023-02-10T10:25:38.003"/>
    <p1510:client id="{802C7C0B-96AE-7A91-3ACE-EA4BCDFE9507}" v="687" dt="2023-01-25T16:38:33.109"/>
    <p1510:client id="{88B33F70-BE4D-498F-9B46-F2C230190C52}" v="154" dt="2023-01-26T06:00:10.212"/>
    <p1510:client id="{C4025CE0-27C7-F34E-19AC-DB99BBB91F0A}" v="7" dt="2023-01-25T16:44:24.224"/>
    <p1510:client id="{AC77F4B3-C4EF-EDE7-25B9-F17EDBA3F4FE}" v="800" dt="2023-02-10T10:10:57.4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48011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28532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19663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4247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848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779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408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087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89881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105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910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471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5586B75A-687E-405C-8A0B-8D00578BA2C3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08044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2/10/2023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0897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11" Type="http://schemas.openxmlformats.org/officeDocument/2006/relationships/hyperlink" Target="mailto:faber@israa.it" TargetMode="External"/><Relationship Id="rId5" Type="http://schemas.openxmlformats.org/officeDocument/2006/relationships/image" Target="../media/image8.png"/><Relationship Id="rId10" Type="http://schemas.openxmlformats.org/officeDocument/2006/relationships/hyperlink" Target="http://www.fabbricaeuropa.eu/" TargetMode="External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jpe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6="http://schemas.microsoft.com/office/drawing/2014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21DCC7BA-3740-47E1-91B9-6269381397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4CEFA49-6B2F-4FE6-B6AF-31D49E68C2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-40086" y="40084"/>
            <a:ext cx="6858002" cy="6777832"/>
          </a:xfrm>
          <a:custGeom>
            <a:avLst/>
            <a:gdLst>
              <a:gd name="connsiteX0" fmla="*/ 6858001 w 6858002"/>
              <a:gd name="connsiteY0" fmla="*/ 4666984 h 6777832"/>
              <a:gd name="connsiteX1" fmla="*/ 3829243 w 6858002"/>
              <a:gd name="connsiteY1" fmla="*/ 6654602 h 6777832"/>
              <a:gd name="connsiteX2" fmla="*/ 3827370 w 6858002"/>
              <a:gd name="connsiteY2" fmla="*/ 6656146 h 6777832"/>
              <a:gd name="connsiteX3" fmla="*/ 3824584 w 6858002"/>
              <a:gd name="connsiteY3" fmla="*/ 6657658 h 6777832"/>
              <a:gd name="connsiteX4" fmla="*/ 3798694 w 6858002"/>
              <a:gd name="connsiteY4" fmla="*/ 6674649 h 6777832"/>
              <a:gd name="connsiteX5" fmla="*/ 3785012 w 6858002"/>
              <a:gd name="connsiteY5" fmla="*/ 6679138 h 6777832"/>
              <a:gd name="connsiteX6" fmla="*/ 3706340 w 6858002"/>
              <a:gd name="connsiteY6" fmla="*/ 6721839 h 6777832"/>
              <a:gd name="connsiteX7" fmla="*/ 3428999 w 6858002"/>
              <a:gd name="connsiteY7" fmla="*/ 6777832 h 6777832"/>
              <a:gd name="connsiteX8" fmla="*/ 3151659 w 6858002"/>
              <a:gd name="connsiteY8" fmla="*/ 6721839 h 6777832"/>
              <a:gd name="connsiteX9" fmla="*/ 3072997 w 6858002"/>
              <a:gd name="connsiteY9" fmla="*/ 6679143 h 6777832"/>
              <a:gd name="connsiteX10" fmla="*/ 3059299 w 6858002"/>
              <a:gd name="connsiteY10" fmla="*/ 6674649 h 6777832"/>
              <a:gd name="connsiteX11" fmla="*/ 3033384 w 6858002"/>
              <a:gd name="connsiteY11" fmla="*/ 6657642 h 6777832"/>
              <a:gd name="connsiteX12" fmla="*/ 3030628 w 6858002"/>
              <a:gd name="connsiteY12" fmla="*/ 6656146 h 6777832"/>
              <a:gd name="connsiteX13" fmla="*/ 3028776 w 6858002"/>
              <a:gd name="connsiteY13" fmla="*/ 6654618 h 6777832"/>
              <a:gd name="connsiteX14" fmla="*/ 1 w 6858002"/>
              <a:gd name="connsiteY14" fmla="*/ 4666984 h 6777832"/>
              <a:gd name="connsiteX15" fmla="*/ 6858002 w 6858002"/>
              <a:gd name="connsiteY15" fmla="*/ 0 h 6777832"/>
              <a:gd name="connsiteX16" fmla="*/ 6858002 w 6858002"/>
              <a:gd name="connsiteY16" fmla="*/ 1570616 h 6777832"/>
              <a:gd name="connsiteX17" fmla="*/ 6858001 w 6858002"/>
              <a:gd name="connsiteY17" fmla="*/ 1570616 h 6777832"/>
              <a:gd name="connsiteX18" fmla="*/ 6858001 w 6858002"/>
              <a:gd name="connsiteY18" fmla="*/ 4666983 h 6777832"/>
              <a:gd name="connsiteX19" fmla="*/ 0 w 6858002"/>
              <a:gd name="connsiteY19" fmla="*/ 4666983 h 6777832"/>
              <a:gd name="connsiteX20" fmla="*/ 0 w 6858002"/>
              <a:gd name="connsiteY20" fmla="*/ 595217 h 6777832"/>
              <a:gd name="connsiteX21" fmla="*/ 1 w 6858002"/>
              <a:gd name="connsiteY21" fmla="*/ 595217 h 6777832"/>
              <a:gd name="connsiteX22" fmla="*/ 1 w 6858002"/>
              <a:gd name="connsiteY22" fmla="*/ 0 h 677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858002" h="6777832">
                <a:moveTo>
                  <a:pt x="6858001" y="4666984"/>
                </a:moveTo>
                <a:lnTo>
                  <a:pt x="3829243" y="6654602"/>
                </a:lnTo>
                <a:lnTo>
                  <a:pt x="3827370" y="6656146"/>
                </a:lnTo>
                <a:lnTo>
                  <a:pt x="3824584" y="6657658"/>
                </a:lnTo>
                <a:lnTo>
                  <a:pt x="3798694" y="6674649"/>
                </a:lnTo>
                <a:lnTo>
                  <a:pt x="3785012" y="6679138"/>
                </a:lnTo>
                <a:lnTo>
                  <a:pt x="3706340" y="6721839"/>
                </a:lnTo>
                <a:cubicBezTo>
                  <a:pt x="3621097" y="6757894"/>
                  <a:pt x="3527376" y="6777832"/>
                  <a:pt x="3428999" y="6777832"/>
                </a:cubicBezTo>
                <a:cubicBezTo>
                  <a:pt x="3330622" y="6777832"/>
                  <a:pt x="3236902" y="6757894"/>
                  <a:pt x="3151659" y="6721839"/>
                </a:cubicBezTo>
                <a:lnTo>
                  <a:pt x="3072997" y="6679143"/>
                </a:lnTo>
                <a:lnTo>
                  <a:pt x="3059299" y="6674649"/>
                </a:lnTo>
                <a:lnTo>
                  <a:pt x="3033384" y="6657642"/>
                </a:lnTo>
                <a:lnTo>
                  <a:pt x="3030628" y="6656146"/>
                </a:lnTo>
                <a:lnTo>
                  <a:pt x="3028776" y="6654618"/>
                </a:lnTo>
                <a:lnTo>
                  <a:pt x="1" y="4666984"/>
                </a:lnTo>
                <a:close/>
                <a:moveTo>
                  <a:pt x="6858002" y="0"/>
                </a:moveTo>
                <a:lnTo>
                  <a:pt x="6858002" y="1570616"/>
                </a:lnTo>
                <a:lnTo>
                  <a:pt x="6858001" y="1570616"/>
                </a:lnTo>
                <a:lnTo>
                  <a:pt x="6858001" y="4666983"/>
                </a:lnTo>
                <a:lnTo>
                  <a:pt x="0" y="4666983"/>
                </a:lnTo>
                <a:lnTo>
                  <a:pt x="0" y="595217"/>
                </a:lnTo>
                <a:lnTo>
                  <a:pt x="1" y="595217"/>
                </a:lnTo>
                <a:lnTo>
                  <a:pt x="1" y="0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="" xmlns:a16="http://schemas.microsoft.com/office/drawing/2014/main" xmlns:p14="http://schemas.microsoft.com/office/powerpoint/2010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165418-42E8-3147-AA9C-9333888BCB02}"/>
              </a:ext>
            </a:extLst>
          </p:cNvPr>
          <p:cNvSpPr txBox="1"/>
          <p:nvPr/>
        </p:nvSpPr>
        <p:spPr>
          <a:xfrm>
            <a:off x="7290201" y="3151589"/>
            <a:ext cx="43894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3600" b="1">
                <a:solidFill>
                  <a:schemeClr val="accent4">
                    <a:lumMod val="75000"/>
                  </a:schemeClr>
                </a:solidFill>
              </a:rPr>
              <a:t>Istituto per Servizi di Ricovero e Assistenza agli Anziani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C2E8799-590C-4F6F-8203-97E3C210C7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256" y="1236011"/>
            <a:ext cx="4389428" cy="1483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178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>
            <a:extLst>
              <a:ext uri="{FF2B5EF4-FFF2-40B4-BE49-F238E27FC236}">
                <a16:creationId xmlns:a16="http://schemas.microsoft.com/office/drawing/2014/main" id="{133F8CB7-795C-4272-9073-64D8CF97F2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7743172-17A8-4FA4-8434-B813E03B7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23">
            <a:extLst>
              <a:ext uri="{FF2B5EF4-FFF2-40B4-BE49-F238E27FC236}">
                <a16:creationId xmlns:a16="http://schemas.microsoft.com/office/drawing/2014/main" id="{4CE1233C-FD2F-489E-BFDE-086F5FED6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4637005" cy="6858000"/>
          </a:xfrm>
          <a:custGeom>
            <a:avLst/>
            <a:gdLst>
              <a:gd name="connsiteX0" fmla="*/ 0 w 4637005"/>
              <a:gd name="connsiteY0" fmla="*/ 0 h 6858000"/>
              <a:gd name="connsiteX1" fmla="*/ 4637005 w 4637005"/>
              <a:gd name="connsiteY1" fmla="*/ 0 h 6858000"/>
              <a:gd name="connsiteX2" fmla="*/ 4637005 w 4637005"/>
              <a:gd name="connsiteY2" fmla="*/ 1900238 h 6858000"/>
              <a:gd name="connsiteX3" fmla="*/ 4266589 w 4637005"/>
              <a:gd name="connsiteY3" fmla="*/ 2178050 h 6858000"/>
              <a:gd name="connsiteX4" fmla="*/ 4262355 w 4637005"/>
              <a:gd name="connsiteY4" fmla="*/ 2184400 h 6858000"/>
              <a:gd name="connsiteX5" fmla="*/ 4256005 w 4637005"/>
              <a:gd name="connsiteY5" fmla="*/ 2193925 h 6858000"/>
              <a:gd name="connsiteX6" fmla="*/ 4249655 w 4637005"/>
              <a:gd name="connsiteY6" fmla="*/ 2201863 h 6858000"/>
              <a:gd name="connsiteX7" fmla="*/ 4249655 w 4637005"/>
              <a:gd name="connsiteY7" fmla="*/ 2211388 h 6858000"/>
              <a:gd name="connsiteX8" fmla="*/ 4249655 w 4637005"/>
              <a:gd name="connsiteY8" fmla="*/ 2220913 h 6858000"/>
              <a:gd name="connsiteX9" fmla="*/ 4256005 w 4637005"/>
              <a:gd name="connsiteY9" fmla="*/ 2228850 h 6858000"/>
              <a:gd name="connsiteX10" fmla="*/ 4262355 w 4637005"/>
              <a:gd name="connsiteY10" fmla="*/ 2238375 h 6858000"/>
              <a:gd name="connsiteX11" fmla="*/ 4266589 w 4637005"/>
              <a:gd name="connsiteY11" fmla="*/ 2244725 h 6858000"/>
              <a:gd name="connsiteX12" fmla="*/ 4637005 w 4637005"/>
              <a:gd name="connsiteY12" fmla="*/ 2522538 h 6858000"/>
              <a:gd name="connsiteX13" fmla="*/ 4637005 w 4637005"/>
              <a:gd name="connsiteY13" fmla="*/ 6858000 h 6858000"/>
              <a:gd name="connsiteX14" fmla="*/ 0 w 4637005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37005" h="6858000">
                <a:moveTo>
                  <a:pt x="0" y="0"/>
                </a:moveTo>
                <a:lnTo>
                  <a:pt x="4637005" y="0"/>
                </a:lnTo>
                <a:lnTo>
                  <a:pt x="4637005" y="1900238"/>
                </a:lnTo>
                <a:lnTo>
                  <a:pt x="4266589" y="2178050"/>
                </a:lnTo>
                <a:lnTo>
                  <a:pt x="4262355" y="2184400"/>
                </a:lnTo>
                <a:lnTo>
                  <a:pt x="4256005" y="2193925"/>
                </a:lnTo>
                <a:lnTo>
                  <a:pt x="4249655" y="2201863"/>
                </a:lnTo>
                <a:lnTo>
                  <a:pt x="4249655" y="2211388"/>
                </a:lnTo>
                <a:lnTo>
                  <a:pt x="4249655" y="2220913"/>
                </a:lnTo>
                <a:lnTo>
                  <a:pt x="4256005" y="2228850"/>
                </a:lnTo>
                <a:lnTo>
                  <a:pt x="4262355" y="2238375"/>
                </a:lnTo>
                <a:lnTo>
                  <a:pt x="4266589" y="2244725"/>
                </a:lnTo>
                <a:lnTo>
                  <a:pt x="4637005" y="2522538"/>
                </a:lnTo>
                <a:lnTo>
                  <a:pt x="4637005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duotone>
                <a:schemeClr val="accent1">
                  <a:tint val="98000"/>
                  <a:lumMod val="102000"/>
                </a:schemeClr>
                <a:schemeClr val="accent1">
                  <a:shade val="98000"/>
                  <a:lumMod val="98000"/>
                </a:schemeClr>
              </a:duotone>
            </a:blip>
            <a:tile tx="0" ty="0" sx="100000" sy="100000" flip="none" algn="tl"/>
          </a:blip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FB77A5F-ABD2-1CD5-0DBE-DEF71DAD4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514" y="1800225"/>
            <a:ext cx="3444211" cy="424113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400" dirty="0"/>
              <a:t>How did we come up with it?</a:t>
            </a:r>
          </a:p>
        </p:txBody>
      </p:sp>
      <p:pic>
        <p:nvPicPr>
          <p:cNvPr id="4" name="Immagine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39A4A9C6-7C75-F557-2EF6-6AF812E5ED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22376" y="937045"/>
            <a:ext cx="6857996" cy="5290058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9911065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4B6858-8722-F8D8-E9B4-4B38117F9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>
            <a:normAutofit/>
          </a:bodyPr>
          <a:lstStyle/>
          <a:p>
            <a:r>
              <a:rPr lang="it-IT" dirty="0"/>
              <a:t>Focus: social </a:t>
            </a:r>
            <a:r>
              <a:rPr lang="it-IT" dirty="0" err="1"/>
              <a:t>relationships</a:t>
            </a:r>
            <a:r>
              <a:rPr lang="it-IT" dirty="0"/>
              <a:t>  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26FCF32-9E60-F8F1-0964-60A1AE6C3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391" y="2413000"/>
            <a:ext cx="4892550" cy="371823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600" dirty="0">
                <a:ea typeface="+mn-lt"/>
                <a:cs typeface="+mn-lt"/>
              </a:rPr>
              <a:t>In an age-friendly city, policies, services, settings and structures support and enable people to age actively by:</a:t>
            </a:r>
            <a:endParaRPr lang="en-US" sz="1600" dirty="0"/>
          </a:p>
          <a:p>
            <a:r>
              <a:rPr lang="en-US" sz="1600" dirty="0">
                <a:ea typeface="+mn-lt"/>
                <a:cs typeface="+mn-lt"/>
              </a:rPr>
              <a:t>•recognizing the wide range of capacities and resources among older people;</a:t>
            </a:r>
            <a:endParaRPr lang="en-US" dirty="0"/>
          </a:p>
          <a:p>
            <a:r>
              <a:rPr lang="en-US" sz="1600" dirty="0">
                <a:ea typeface="+mn-lt"/>
                <a:cs typeface="+mn-lt"/>
              </a:rPr>
              <a:t>•anticipating and responding flexibly to ageing-related needs and preferences;</a:t>
            </a:r>
            <a:endParaRPr lang="en-US" dirty="0"/>
          </a:p>
          <a:p>
            <a:r>
              <a:rPr lang="en-US" sz="1600" dirty="0">
                <a:ea typeface="+mn-lt"/>
                <a:cs typeface="+mn-lt"/>
              </a:rPr>
              <a:t>•respecting their decisions and lifestyle choices;</a:t>
            </a:r>
            <a:endParaRPr lang="en-US" dirty="0"/>
          </a:p>
          <a:p>
            <a:r>
              <a:rPr lang="en-US" sz="1600" dirty="0">
                <a:ea typeface="+mn-lt"/>
                <a:cs typeface="+mn-lt"/>
              </a:rPr>
              <a:t>•protecting those who are most vulnerable;</a:t>
            </a:r>
            <a:endParaRPr lang="en-US" dirty="0"/>
          </a:p>
          <a:p>
            <a:r>
              <a:rPr lang="en-US" sz="1600" dirty="0">
                <a:ea typeface="+mn-lt"/>
                <a:cs typeface="+mn-lt"/>
              </a:rPr>
              <a:t>•And promoting their inclusion in and contribution to all areas of community life.</a:t>
            </a:r>
            <a:endParaRPr lang="en-US" dirty="0"/>
          </a:p>
        </p:txBody>
      </p:sp>
      <p:pic>
        <p:nvPicPr>
          <p:cNvPr id="4" name="Immagine 4">
            <a:extLst>
              <a:ext uri="{FF2B5EF4-FFF2-40B4-BE49-F238E27FC236}">
                <a16:creationId xmlns:a16="http://schemas.microsoft.com/office/drawing/2014/main" id="{604A7C34-7B47-C0FB-DA59-6FA49797F5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530" r="223" b="-331"/>
          <a:stretch/>
        </p:blipFill>
        <p:spPr>
          <a:xfrm>
            <a:off x="5893263" y="2695677"/>
            <a:ext cx="5493399" cy="2965690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2767476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072639-35A7-1F13-093C-115C65567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Focus: support </a:t>
            </a:r>
            <a:r>
              <a:rPr lang="it-IT" dirty="0" err="1"/>
              <a:t>independence</a:t>
            </a:r>
            <a:r>
              <a:rPr lang="it-IT" dirty="0"/>
              <a:t> and </a:t>
            </a:r>
            <a:r>
              <a:rPr lang="it-IT" dirty="0" err="1"/>
              <a:t>wellbeing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99B1946-7A96-4CCE-2F78-D79286353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5208284" cy="3636511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GB" dirty="0">
                <a:ea typeface="+mn-lt"/>
                <a:cs typeface="+mn-lt"/>
              </a:rPr>
              <a:t>The resident makes himself/herself available to others, inside and outside the Borgo.</a:t>
            </a:r>
            <a:endParaRPr lang="en-GB" dirty="0"/>
          </a:p>
          <a:p>
            <a:r>
              <a:rPr lang="en-GB" dirty="0">
                <a:ea typeface="+mn-lt"/>
                <a:cs typeface="+mn-lt"/>
              </a:rPr>
              <a:t>Family, friends, neighbourhood.</a:t>
            </a:r>
            <a:endParaRPr lang="en-GB" dirty="0"/>
          </a:p>
          <a:p>
            <a:r>
              <a:rPr lang="en-GB" dirty="0">
                <a:ea typeface="+mn-lt"/>
                <a:cs typeface="+mn-lt"/>
              </a:rPr>
              <a:t>ISRAA provides services to foster active ageing and to take care for dependent elderly.</a:t>
            </a:r>
            <a:endParaRPr lang="en-GB" dirty="0"/>
          </a:p>
          <a:p>
            <a:r>
              <a:rPr lang="en-GB" dirty="0">
                <a:ea typeface="+mn-lt"/>
                <a:cs typeface="+mn-lt"/>
              </a:rPr>
              <a:t>Volunteers.</a:t>
            </a:r>
          </a:p>
          <a:p>
            <a:r>
              <a:rPr lang="en-GB" dirty="0">
                <a:ea typeface="+mn-lt"/>
                <a:cs typeface="+mn-lt"/>
              </a:rPr>
              <a:t>The old town centre.</a:t>
            </a:r>
            <a:endParaRPr lang="en-GB" dirty="0"/>
          </a:p>
          <a:p>
            <a:r>
              <a:rPr lang="en-GB" dirty="0">
                <a:ea typeface="+mn-lt"/>
                <a:cs typeface="+mn-lt"/>
              </a:rPr>
              <a:t>City Hall, Local Health Care System.</a:t>
            </a:r>
            <a:endParaRPr lang="en-GB" dirty="0"/>
          </a:p>
          <a:p>
            <a:r>
              <a:rPr lang="en-GB" dirty="0">
                <a:ea typeface="+mn-lt"/>
                <a:cs typeface="+mn-lt"/>
              </a:rPr>
              <a:t>A community manager who is a member of the ISRAA team.</a:t>
            </a:r>
            <a:endParaRPr lang="en-GB" dirty="0"/>
          </a:p>
          <a:p>
            <a:r>
              <a:rPr lang="en-GB" dirty="0">
                <a:ea typeface="+mn-lt"/>
                <a:cs typeface="+mn-lt"/>
              </a:rPr>
              <a:t>Elderly Advisory Council.</a:t>
            </a:r>
            <a:endParaRPr lang="it-IT" dirty="0"/>
          </a:p>
        </p:txBody>
      </p:sp>
      <p:sp>
        <p:nvSpPr>
          <p:cNvPr id="5" name="Segnaposto contenuto 2">
            <a:extLst>
              <a:ext uri="{FF2B5EF4-FFF2-40B4-BE49-F238E27FC236}">
                <a16:creationId xmlns:a16="http://schemas.microsoft.com/office/drawing/2014/main" id="{B61EA133-A433-6DC9-53A0-8F80176302C3}"/>
              </a:ext>
            </a:extLst>
          </p:cNvPr>
          <p:cNvSpPr txBox="1">
            <a:spLocks/>
          </p:cNvSpPr>
          <p:nvPr/>
        </p:nvSpPr>
        <p:spPr>
          <a:xfrm>
            <a:off x="6280531" y="2227203"/>
            <a:ext cx="5208284" cy="3636511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dirty="0"/>
              <a:t>I</a:t>
            </a:r>
            <a:r>
              <a:rPr lang="en-GB" dirty="0"/>
              <a:t>MPORTANCE OF LOW-LEVEL SERVICES:</a:t>
            </a:r>
          </a:p>
          <a:p>
            <a:pPr marL="0" indent="0">
              <a:buNone/>
            </a:pPr>
            <a:r>
              <a:rPr lang="en-GB" dirty="0"/>
              <a:t>- housekeeping and maintenance</a:t>
            </a:r>
          </a:p>
          <a:p>
            <a:pPr marL="0" indent="0">
              <a:buNone/>
            </a:pPr>
            <a:r>
              <a:rPr lang="en-GB" dirty="0"/>
              <a:t>- laundry and linen</a:t>
            </a:r>
          </a:p>
          <a:p>
            <a:pPr marL="0" indent="0">
              <a:buNone/>
            </a:pPr>
            <a:r>
              <a:rPr lang="en-GB" dirty="0"/>
              <a:t>- Social-concierge services</a:t>
            </a:r>
          </a:p>
          <a:p>
            <a:pPr marL="0" indent="0">
              <a:buNone/>
            </a:pPr>
            <a:r>
              <a:rPr lang="en-GB" dirty="0"/>
              <a:t>- health promotion</a:t>
            </a:r>
          </a:p>
          <a:p>
            <a:pPr marL="0" indent="0">
              <a:buNone/>
            </a:pPr>
            <a:r>
              <a:rPr lang="en-GB" dirty="0"/>
              <a:t>- emergency call systems</a:t>
            </a:r>
          </a:p>
          <a:p>
            <a:pPr marL="0" indent="0">
              <a:buNone/>
            </a:pPr>
            <a:r>
              <a:rPr lang="en-GB" dirty="0"/>
              <a:t>- recreational and social activities</a:t>
            </a:r>
          </a:p>
          <a:p>
            <a:pPr marL="0" indent="0">
              <a:buNone/>
            </a:pPr>
            <a:r>
              <a:rPr lang="en-GB" dirty="0"/>
              <a:t>- social work services</a:t>
            </a:r>
          </a:p>
          <a:p>
            <a:pPr marL="0" indent="0">
              <a:buNone/>
            </a:pPr>
            <a:r>
              <a:rPr lang="en-GB" dirty="0"/>
              <a:t>- spiritual assistance</a:t>
            </a:r>
          </a:p>
        </p:txBody>
      </p:sp>
    </p:spTree>
    <p:extLst>
      <p:ext uri="{BB962C8B-B14F-4D97-AF65-F5344CB8AC3E}">
        <p14:creationId xmlns:p14="http://schemas.microsoft.com/office/powerpoint/2010/main" val="3098310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2BF0B4-2367-FBAB-600A-A221BDBE6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>
            <a:normAutofit/>
          </a:bodyPr>
          <a:lstStyle/>
          <a:p>
            <a:r>
              <a:rPr lang="it-IT" dirty="0"/>
              <a:t>Focus: </a:t>
            </a:r>
            <a:r>
              <a:rPr lang="it-IT" dirty="0" err="1"/>
              <a:t>economic</a:t>
            </a:r>
            <a:r>
              <a:rPr lang="it-IT" dirty="0"/>
              <a:t> </a:t>
            </a:r>
            <a:r>
              <a:rPr lang="it-IT" dirty="0" err="1"/>
              <a:t>sustainability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9193711-7F12-2C53-44FA-2A0ACBEEE3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3" y="2413000"/>
            <a:ext cx="3835583" cy="36322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GB" sz="1600"/>
              <a:t>Sustainability for both users and ISRAA</a:t>
            </a:r>
          </a:p>
          <a:p>
            <a:r>
              <a:rPr lang="en-GB" sz="1600"/>
              <a:t>Real estate asset management governed by ISRAA</a:t>
            </a:r>
          </a:p>
          <a:p>
            <a:r>
              <a:rPr lang="en-GB" sz="1600"/>
              <a:t>We offer flats to rent and services</a:t>
            </a:r>
          </a:p>
          <a:p>
            <a:r>
              <a:rPr lang="en-GB" sz="1600"/>
              <a:t>Self-sustainability: BMSC Project is not a burden for other ISRAA users (no fee increasing)</a:t>
            </a:r>
          </a:p>
        </p:txBody>
      </p:sp>
      <p:pic>
        <p:nvPicPr>
          <p:cNvPr id="4" name="Immagine 4" descr="Immagine che contiene albero, cielo, esterni, erba&#10;&#10;Descrizione generata automaticamente">
            <a:extLst>
              <a:ext uri="{FF2B5EF4-FFF2-40B4-BE49-F238E27FC236}">
                <a16:creationId xmlns:a16="http://schemas.microsoft.com/office/drawing/2014/main" id="{8FE03D40-13D9-D65E-9932-B04538C401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2967" y="2413000"/>
            <a:ext cx="4955117" cy="3716338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6126147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023778-E8AC-B4A8-63B9-94567027C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>
            <a:normAutofit/>
          </a:bodyPr>
          <a:lstStyle/>
          <a:p>
            <a:r>
              <a:rPr lang="it-IT" dirty="0"/>
              <a:t>Focus: social </a:t>
            </a:r>
            <a:r>
              <a:rPr lang="it-IT" dirty="0" err="1"/>
              <a:t>architecture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01DD9-F285-FD6A-E786-1F5FABA96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3" y="2413000"/>
            <a:ext cx="3835583" cy="36322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GB" sz="1600">
                <a:ea typeface="+mn-lt"/>
                <a:cs typeface="+mn-lt"/>
              </a:rPr>
              <a:t>ACCESSIBILITY</a:t>
            </a:r>
            <a:endParaRPr lang="en-GB" sz="1600"/>
          </a:p>
          <a:p>
            <a:r>
              <a:rPr lang="en-GB" sz="1600">
                <a:ea typeface="+mn-lt"/>
                <a:cs typeface="+mn-lt"/>
              </a:rPr>
              <a:t>(ICF international classification of functioning disability and health)</a:t>
            </a:r>
            <a:endParaRPr lang="en-GB" sz="1600"/>
          </a:p>
          <a:p>
            <a:r>
              <a:rPr lang="en-GB" sz="1600">
                <a:ea typeface="+mn-lt"/>
                <a:cs typeface="+mn-lt"/>
              </a:rPr>
              <a:t>•UNIVERSAL DESIGN</a:t>
            </a:r>
            <a:endParaRPr lang="en-GB" sz="1600"/>
          </a:p>
          <a:p>
            <a:r>
              <a:rPr lang="en-GB" sz="1600">
                <a:ea typeface="+mn-lt"/>
                <a:cs typeface="+mn-lt"/>
              </a:rPr>
              <a:t>•MODULARITY AND HOUSING FLEXIBILITY</a:t>
            </a:r>
            <a:endParaRPr lang="en-GB" sz="1600"/>
          </a:p>
          <a:p>
            <a:r>
              <a:rPr lang="en-GB" sz="1600">
                <a:ea typeface="+mn-lt"/>
                <a:cs typeface="+mn-lt"/>
              </a:rPr>
              <a:t>•TECHNOLOGY</a:t>
            </a:r>
            <a:endParaRPr lang="en-GB" sz="1600"/>
          </a:p>
          <a:p>
            <a:r>
              <a:rPr lang="en-GB" sz="1600">
                <a:ea typeface="+mn-lt"/>
                <a:cs typeface="+mn-lt"/>
              </a:rPr>
              <a:t>•ECO-FRIENDLY AND SUSTAINABLE DESIGN</a:t>
            </a:r>
            <a:endParaRPr lang="en-GB" sz="1600"/>
          </a:p>
          <a:p>
            <a:r>
              <a:rPr lang="en-GB" sz="1600">
                <a:ea typeface="+mn-lt"/>
                <a:cs typeface="+mn-lt"/>
              </a:rPr>
              <a:t>•ERGONOMY</a:t>
            </a:r>
            <a:endParaRPr lang="en-GB" sz="1600"/>
          </a:p>
        </p:txBody>
      </p:sp>
      <p:pic>
        <p:nvPicPr>
          <p:cNvPr id="4" name="Immagine 4" descr="Immagine che contiene erba, albero, esterni, edificio&#10;&#10;Descrizione generata automaticamente">
            <a:extLst>
              <a:ext uri="{FF2B5EF4-FFF2-40B4-BE49-F238E27FC236}">
                <a16:creationId xmlns:a16="http://schemas.microsoft.com/office/drawing/2014/main" id="{791C4E47-5D24-2E07-EFB8-870E29D085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6752" y="2413000"/>
            <a:ext cx="5567547" cy="3716338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0882033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796DFE-06F0-6C77-D97F-91C3B5A1A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447188"/>
            <a:ext cx="8765321" cy="970450"/>
          </a:xfrm>
        </p:spPr>
        <p:txBody>
          <a:bodyPr/>
          <a:lstStyle/>
          <a:p>
            <a:r>
              <a:rPr lang="it-IT" dirty="0"/>
              <a:t>Good practice 2 – Mindfulness activities (SEFAC)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68BEFD9-996E-3DA6-D45A-87E0D1DC30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390" y="2222287"/>
            <a:ext cx="6461897" cy="430018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ea typeface="+mn-lt"/>
                <a:cs typeface="+mn-lt"/>
              </a:rPr>
              <a:t>Promote healthy lifestyles, through </a:t>
            </a:r>
            <a:r>
              <a:rPr lang="en-GB" b="1" dirty="0">
                <a:ea typeface="+mn-lt"/>
                <a:cs typeface="+mn-lt"/>
              </a:rPr>
              <a:t>mindfulness practices</a:t>
            </a:r>
            <a:r>
              <a:rPr lang="en-GB" dirty="0">
                <a:ea typeface="+mn-lt"/>
                <a:cs typeface="+mn-lt"/>
              </a:rPr>
              <a:t>, increasing empowerment, promoting self-efficacy, and increasing </a:t>
            </a:r>
            <a:r>
              <a:rPr lang="en-GB" b="1" dirty="0">
                <a:ea typeface="+mn-lt"/>
                <a:cs typeface="+mn-lt"/>
              </a:rPr>
              <a:t>self-management </a:t>
            </a:r>
            <a:r>
              <a:rPr lang="en-GB" dirty="0">
                <a:ea typeface="+mn-lt"/>
                <a:cs typeface="+mn-lt"/>
              </a:rPr>
              <a:t>of participants regarding modifiable risk factors for the chronic diseases</a:t>
            </a:r>
            <a:endParaRPr lang="en-GB" dirty="0"/>
          </a:p>
          <a:p>
            <a:r>
              <a:rPr lang="en-GB" dirty="0">
                <a:ea typeface="+mn-lt"/>
                <a:cs typeface="+mn-lt"/>
              </a:rPr>
              <a:t>Implement a local </a:t>
            </a:r>
            <a:r>
              <a:rPr lang="en-GB" b="1" dirty="0">
                <a:ea typeface="+mn-lt"/>
                <a:cs typeface="+mn-lt"/>
              </a:rPr>
              <a:t>social engagement </a:t>
            </a:r>
            <a:r>
              <a:rPr lang="en-GB" dirty="0">
                <a:ea typeface="+mn-lt"/>
                <a:cs typeface="+mn-lt"/>
              </a:rPr>
              <a:t>model tested successfully in the UK based on the </a:t>
            </a:r>
            <a:r>
              <a:rPr lang="en-GB" b="1" dirty="0">
                <a:ea typeface="+mn-lt"/>
                <a:cs typeface="+mn-lt"/>
              </a:rPr>
              <a:t>volunteers</a:t>
            </a:r>
            <a:r>
              <a:rPr lang="en-GB" dirty="0">
                <a:ea typeface="+mn-lt"/>
                <a:cs typeface="+mn-lt"/>
              </a:rPr>
              <a:t>’ recruitment and training for connecting social services, primary health care and social services and participants according to the toolkit guidelines.</a:t>
            </a:r>
            <a:endParaRPr lang="en-GB" dirty="0"/>
          </a:p>
          <a:p>
            <a:r>
              <a:rPr lang="en-GB" dirty="0">
                <a:ea typeface="+mn-lt"/>
                <a:cs typeface="+mn-lt"/>
              </a:rPr>
              <a:t>Develop a </a:t>
            </a:r>
            <a:r>
              <a:rPr lang="en-GB" b="1" dirty="0">
                <a:ea typeface="+mn-lt"/>
                <a:cs typeface="+mn-lt"/>
              </a:rPr>
              <a:t>SEFAC app</a:t>
            </a:r>
            <a:r>
              <a:rPr lang="en-GB" dirty="0">
                <a:ea typeface="+mn-lt"/>
                <a:cs typeface="+mn-lt"/>
              </a:rPr>
              <a:t>, with which the participants can easily and quickly assess their health behaviour and that support people to adopt a healthier lifestyle, while getting remote support when needed.</a:t>
            </a:r>
            <a:endParaRPr lang="en-GB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Immagine 4">
            <a:extLst>
              <a:ext uri="{FF2B5EF4-FFF2-40B4-BE49-F238E27FC236}">
                <a16:creationId xmlns:a16="http://schemas.microsoft.com/office/drawing/2014/main" id="{934E450C-80A3-3193-CCB8-AC85E4698B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7724" y="2104335"/>
            <a:ext cx="5348747" cy="4357685"/>
          </a:xfrm>
          <a:prstGeom prst="rect">
            <a:avLst/>
          </a:prstGeom>
        </p:spPr>
      </p:pic>
      <p:pic>
        <p:nvPicPr>
          <p:cNvPr id="5" name="Immagine 5">
            <a:extLst>
              <a:ext uri="{FF2B5EF4-FFF2-40B4-BE49-F238E27FC236}">
                <a16:creationId xmlns:a16="http://schemas.microsoft.com/office/drawing/2014/main" id="{9C3909DF-1B41-5235-60B3-8736A17FEF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5594" y="219677"/>
            <a:ext cx="2198915" cy="1429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670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>
            <a:extLst>
              <a:ext uri="{FF2B5EF4-FFF2-40B4-BE49-F238E27FC236}">
                <a16:creationId xmlns:a16="http://schemas.microsoft.com/office/drawing/2014/main" id="{133F8CB7-795C-4272-9073-64D8CF97F2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6="http://schemas.microsoft.com/office/drawing/2014/main" xmlns:p14="http://schemas.microsoft.com/office/powerpoint/2010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7743172-17A8-4FA4-8434-B813E03B7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23">
            <a:extLst>
              <a:ext uri="{FF2B5EF4-FFF2-40B4-BE49-F238E27FC236}">
                <a16:creationId xmlns:a16="http://schemas.microsoft.com/office/drawing/2014/main" id="{4CE1233C-FD2F-489E-BFDE-086F5FED6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4637005" cy="6858000"/>
          </a:xfrm>
          <a:custGeom>
            <a:avLst/>
            <a:gdLst>
              <a:gd name="connsiteX0" fmla="*/ 0 w 4637005"/>
              <a:gd name="connsiteY0" fmla="*/ 0 h 6858000"/>
              <a:gd name="connsiteX1" fmla="*/ 4637005 w 4637005"/>
              <a:gd name="connsiteY1" fmla="*/ 0 h 6858000"/>
              <a:gd name="connsiteX2" fmla="*/ 4637005 w 4637005"/>
              <a:gd name="connsiteY2" fmla="*/ 1900238 h 6858000"/>
              <a:gd name="connsiteX3" fmla="*/ 4266589 w 4637005"/>
              <a:gd name="connsiteY3" fmla="*/ 2178050 h 6858000"/>
              <a:gd name="connsiteX4" fmla="*/ 4262355 w 4637005"/>
              <a:gd name="connsiteY4" fmla="*/ 2184400 h 6858000"/>
              <a:gd name="connsiteX5" fmla="*/ 4256005 w 4637005"/>
              <a:gd name="connsiteY5" fmla="*/ 2193925 h 6858000"/>
              <a:gd name="connsiteX6" fmla="*/ 4249655 w 4637005"/>
              <a:gd name="connsiteY6" fmla="*/ 2201863 h 6858000"/>
              <a:gd name="connsiteX7" fmla="*/ 4249655 w 4637005"/>
              <a:gd name="connsiteY7" fmla="*/ 2211388 h 6858000"/>
              <a:gd name="connsiteX8" fmla="*/ 4249655 w 4637005"/>
              <a:gd name="connsiteY8" fmla="*/ 2220913 h 6858000"/>
              <a:gd name="connsiteX9" fmla="*/ 4256005 w 4637005"/>
              <a:gd name="connsiteY9" fmla="*/ 2228850 h 6858000"/>
              <a:gd name="connsiteX10" fmla="*/ 4262355 w 4637005"/>
              <a:gd name="connsiteY10" fmla="*/ 2238375 h 6858000"/>
              <a:gd name="connsiteX11" fmla="*/ 4266589 w 4637005"/>
              <a:gd name="connsiteY11" fmla="*/ 2244725 h 6858000"/>
              <a:gd name="connsiteX12" fmla="*/ 4637005 w 4637005"/>
              <a:gd name="connsiteY12" fmla="*/ 2522538 h 6858000"/>
              <a:gd name="connsiteX13" fmla="*/ 4637005 w 4637005"/>
              <a:gd name="connsiteY13" fmla="*/ 6858000 h 6858000"/>
              <a:gd name="connsiteX14" fmla="*/ 0 w 4637005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37005" h="6858000">
                <a:moveTo>
                  <a:pt x="0" y="0"/>
                </a:moveTo>
                <a:lnTo>
                  <a:pt x="4637005" y="0"/>
                </a:lnTo>
                <a:lnTo>
                  <a:pt x="4637005" y="1900238"/>
                </a:lnTo>
                <a:lnTo>
                  <a:pt x="4266589" y="2178050"/>
                </a:lnTo>
                <a:lnTo>
                  <a:pt x="4262355" y="2184400"/>
                </a:lnTo>
                <a:lnTo>
                  <a:pt x="4256005" y="2193925"/>
                </a:lnTo>
                <a:lnTo>
                  <a:pt x="4249655" y="2201863"/>
                </a:lnTo>
                <a:lnTo>
                  <a:pt x="4249655" y="2211388"/>
                </a:lnTo>
                <a:lnTo>
                  <a:pt x="4249655" y="2220913"/>
                </a:lnTo>
                <a:lnTo>
                  <a:pt x="4256005" y="2228850"/>
                </a:lnTo>
                <a:lnTo>
                  <a:pt x="4262355" y="2238375"/>
                </a:lnTo>
                <a:lnTo>
                  <a:pt x="4266589" y="2244725"/>
                </a:lnTo>
                <a:lnTo>
                  <a:pt x="4637005" y="2522538"/>
                </a:lnTo>
                <a:lnTo>
                  <a:pt x="4637005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duotone>
                <a:schemeClr val="accent1">
                  <a:tint val="98000"/>
                  <a:lumMod val="102000"/>
                </a:schemeClr>
                <a:schemeClr val="accent1">
                  <a:shade val="98000"/>
                  <a:lumMod val="98000"/>
                </a:schemeClr>
              </a:duotone>
            </a:blip>
            <a:tile tx="0" ty="0" sx="100000" sy="100000" flip="none" algn="tl"/>
          </a:blip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DDDE246-E317-E090-6276-FBBEABD94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514" y="1800225"/>
            <a:ext cx="3444211" cy="424113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700"/>
              <a:t>Good practice 3: "Ogni vita è un capolavoro" </a:t>
            </a:r>
          </a:p>
        </p:txBody>
      </p:sp>
      <p:pic>
        <p:nvPicPr>
          <p:cNvPr id="4" name="Immagine 4" descr="Immagine che contiene persona, uomo, interni, posando&#10;&#10;Descrizione generata automaticamente">
            <a:extLst>
              <a:ext uri="{FF2B5EF4-FFF2-40B4-BE49-F238E27FC236}">
                <a16:creationId xmlns:a16="http://schemas.microsoft.com/office/drawing/2014/main" id="{32E8287C-8E39-B173-787C-D64C0317C3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03323" y="643465"/>
            <a:ext cx="6222360" cy="5397897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4095747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9CF85-9540-1B4B-9B6F-268D07C3E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/>
              <a:t>What is ISRAA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9730D89-01CE-3C42-9300-AA7AF94FB5F0}"/>
              </a:ext>
            </a:extLst>
          </p:cNvPr>
          <p:cNvSpPr txBox="1">
            <a:spLocks/>
          </p:cNvSpPr>
          <p:nvPr/>
        </p:nvSpPr>
        <p:spPr>
          <a:xfrm>
            <a:off x="810000" y="2698529"/>
            <a:ext cx="8348514" cy="3524251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FEFEFE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en-US" sz="3200" b="0">
                <a:solidFill>
                  <a:schemeClr val="tx1"/>
                </a:solidFill>
                <a:latin typeface="+mn-lt"/>
              </a:rPr>
              <a:t>ISRAA is an Italian public senior care provider based in Treviso.</a:t>
            </a:r>
          </a:p>
          <a:p>
            <a:pPr algn="just"/>
            <a:endParaRPr lang="en-US" sz="3200" b="0">
              <a:solidFill>
                <a:schemeClr val="tx1"/>
              </a:solidFill>
              <a:latin typeface="+mn-lt"/>
            </a:endParaRPr>
          </a:p>
          <a:p>
            <a:pPr algn="just"/>
            <a:r>
              <a:rPr lang="en-US" sz="3200" b="0">
                <a:solidFill>
                  <a:schemeClr val="tx1"/>
                </a:solidFill>
                <a:latin typeface="+mn-lt"/>
              </a:rPr>
              <a:t>We have knowledge and experience in assisting seniors to remain independent, by promoting positive feelings in an age-friendly environment.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ADEE0B4-AE2C-4BD1-9BC7-F9A4C94BB2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1414" y="2698529"/>
            <a:ext cx="2421407" cy="818450"/>
          </a:xfrm>
          <a:prstGeom prst="rect">
            <a:avLst/>
          </a:prstGeom>
        </p:spPr>
      </p:pic>
      <p:pic>
        <p:nvPicPr>
          <p:cNvPr id="3" name="Immagine 4" descr="Immagine che contiene tavolo&#10;&#10;Descrizione generata automaticamente">
            <a:extLst>
              <a:ext uri="{FF2B5EF4-FFF2-40B4-BE49-F238E27FC236}">
                <a16:creationId xmlns:a16="http://schemas.microsoft.com/office/drawing/2014/main" id="{7CB45AF5-EE29-6717-9D1E-F488EAB1A5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8621" y="4046424"/>
            <a:ext cx="2238375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238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6="http://schemas.microsoft.com/office/drawing/2014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597EA66B-2AAB-42B0-9F9D-38920D8D82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23C77680-07AF-D14C-A8EA-0C30FB946F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grayscl/>
            <a:lum bright="5000"/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4" t="14364" r="55817" b="32295"/>
          <a:stretch/>
        </p:blipFill>
        <p:spPr bwMode="auto">
          <a:xfrm>
            <a:off x="6095999" y="-3176"/>
            <a:ext cx="6095999" cy="6745618"/>
          </a:xfrm>
          <a:prstGeom prst="rect">
            <a:avLst/>
          </a:prstGeom>
          <a:ln>
            <a:noFill/>
          </a:ln>
          <a:effectLst/>
        </p:spPr>
      </p:pic>
      <p:sp>
        <p:nvSpPr>
          <p:cNvPr id="15" name="Freeform: Shape 10">
            <a:extLst>
              <a:ext uri="{FF2B5EF4-FFF2-40B4-BE49-F238E27FC236}">
                <a16:creationId xmlns:a16="http://schemas.microsoft.com/office/drawing/2014/main" id="{D360EBE3-31BB-422F-AA87-FA3873DAE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0800000">
            <a:off x="0" y="5388384"/>
            <a:ext cx="12192000" cy="1469616"/>
          </a:xfrm>
          <a:custGeom>
            <a:avLst/>
            <a:gdLst>
              <a:gd name="connsiteX0" fmla="*/ 6113881 w 12192000"/>
              <a:gd name="connsiteY0" fmla="*/ 1469616 h 1469616"/>
              <a:gd name="connsiteX1" fmla="*/ 6101181 w 12192000"/>
              <a:gd name="connsiteY1" fmla="*/ 1469616 h 1469616"/>
              <a:gd name="connsiteX2" fmla="*/ 6090598 w 12192000"/>
              <a:gd name="connsiteY2" fmla="*/ 1469616 h 1469616"/>
              <a:gd name="connsiteX3" fmla="*/ 6077897 w 12192000"/>
              <a:gd name="connsiteY3" fmla="*/ 1464854 h 1469616"/>
              <a:gd name="connsiteX4" fmla="*/ 6065198 w 12192000"/>
              <a:gd name="connsiteY4" fmla="*/ 1460091 h 1469616"/>
              <a:gd name="connsiteX5" fmla="*/ 6056731 w 12192000"/>
              <a:gd name="connsiteY5" fmla="*/ 1456916 h 1469616"/>
              <a:gd name="connsiteX6" fmla="*/ 5678033 w 12192000"/>
              <a:gd name="connsiteY6" fmla="*/ 1172892 h 1469616"/>
              <a:gd name="connsiteX7" fmla="*/ 0 w 12192000"/>
              <a:gd name="connsiteY7" fmla="*/ 1172892 h 1469616"/>
              <a:gd name="connsiteX8" fmla="*/ 0 w 12192000"/>
              <a:gd name="connsiteY8" fmla="*/ 1162370 h 1469616"/>
              <a:gd name="connsiteX9" fmla="*/ 0 w 12192000"/>
              <a:gd name="connsiteY9" fmla="*/ 403347 h 1469616"/>
              <a:gd name="connsiteX10" fmla="*/ 0 w 12192000"/>
              <a:gd name="connsiteY10" fmla="*/ 0 h 1469616"/>
              <a:gd name="connsiteX11" fmla="*/ 12192000 w 12192000"/>
              <a:gd name="connsiteY11" fmla="*/ 0 h 1469616"/>
              <a:gd name="connsiteX12" fmla="*/ 12192000 w 12192000"/>
              <a:gd name="connsiteY12" fmla="*/ 403347 h 1469616"/>
              <a:gd name="connsiteX13" fmla="*/ 12192000 w 12192000"/>
              <a:gd name="connsiteY13" fmla="*/ 1162370 h 1469616"/>
              <a:gd name="connsiteX14" fmla="*/ 12192000 w 12192000"/>
              <a:gd name="connsiteY14" fmla="*/ 1172892 h 1469616"/>
              <a:gd name="connsiteX15" fmla="*/ 6524330 w 12192000"/>
              <a:gd name="connsiteY15" fmla="*/ 1172892 h 1469616"/>
              <a:gd name="connsiteX16" fmla="*/ 6145631 w 12192000"/>
              <a:gd name="connsiteY16" fmla="*/ 1456916 h 1469616"/>
              <a:gd name="connsiteX17" fmla="*/ 6137163 w 12192000"/>
              <a:gd name="connsiteY17" fmla="*/ 1460091 h 1469616"/>
              <a:gd name="connsiteX18" fmla="*/ 6124463 w 12192000"/>
              <a:gd name="connsiteY18" fmla="*/ 1464854 h 1469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1469616">
                <a:moveTo>
                  <a:pt x="6113881" y="1469616"/>
                </a:moveTo>
                <a:lnTo>
                  <a:pt x="6101181" y="1469616"/>
                </a:lnTo>
                <a:lnTo>
                  <a:pt x="6090598" y="1469616"/>
                </a:lnTo>
                <a:lnTo>
                  <a:pt x="6077897" y="1464854"/>
                </a:lnTo>
                <a:lnTo>
                  <a:pt x="6065198" y="1460091"/>
                </a:lnTo>
                <a:lnTo>
                  <a:pt x="6056731" y="1456916"/>
                </a:lnTo>
                <a:lnTo>
                  <a:pt x="5678033" y="1172892"/>
                </a:lnTo>
                <a:lnTo>
                  <a:pt x="0" y="1172892"/>
                </a:lnTo>
                <a:lnTo>
                  <a:pt x="0" y="1162370"/>
                </a:lnTo>
                <a:lnTo>
                  <a:pt x="0" y="403347"/>
                </a:lnTo>
                <a:lnTo>
                  <a:pt x="0" y="0"/>
                </a:lnTo>
                <a:lnTo>
                  <a:pt x="12192000" y="0"/>
                </a:lnTo>
                <a:lnTo>
                  <a:pt x="12192000" y="403347"/>
                </a:lnTo>
                <a:lnTo>
                  <a:pt x="12192000" y="1162370"/>
                </a:lnTo>
                <a:lnTo>
                  <a:pt x="12192000" y="1172892"/>
                </a:lnTo>
                <a:lnTo>
                  <a:pt x="6524330" y="1172892"/>
                </a:lnTo>
                <a:lnTo>
                  <a:pt x="6145631" y="1456916"/>
                </a:lnTo>
                <a:lnTo>
                  <a:pt x="6137163" y="1460091"/>
                </a:lnTo>
                <a:lnTo>
                  <a:pt x="6124463" y="1464854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="" xmlns:a16="http://schemas.microsoft.com/office/drawing/2014/main" xmlns:p14="http://schemas.microsoft.com/office/powerpoint/2010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8C5E89C-E0AB-2545-987B-86D538E08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1" y="5704658"/>
            <a:ext cx="10571998" cy="837067"/>
          </a:xfrm>
        </p:spPr>
        <p:txBody>
          <a:bodyPr/>
          <a:lstStyle/>
          <a:p>
            <a:r>
              <a:rPr lang="en-IT"/>
              <a:t>Our numbers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435713-1426-484E-AE7E-5C9DB1ACC428}"/>
              </a:ext>
            </a:extLst>
          </p:cNvPr>
          <p:cNvSpPr txBox="1"/>
          <p:nvPr/>
        </p:nvSpPr>
        <p:spPr>
          <a:xfrm>
            <a:off x="301674" y="123366"/>
            <a:ext cx="75373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8000"/>
              <a:t>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73A851-24C6-EF49-932F-3B604A4620FA}"/>
              </a:ext>
            </a:extLst>
          </p:cNvPr>
          <p:cNvSpPr txBox="1"/>
          <p:nvPr/>
        </p:nvSpPr>
        <p:spPr>
          <a:xfrm>
            <a:off x="3230337" y="130267"/>
            <a:ext cx="75373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8000"/>
              <a:t>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8408A6-E187-644A-B96D-9658F0FC559F}"/>
              </a:ext>
            </a:extLst>
          </p:cNvPr>
          <p:cNvSpPr txBox="1"/>
          <p:nvPr/>
        </p:nvSpPr>
        <p:spPr>
          <a:xfrm>
            <a:off x="226921" y="2683204"/>
            <a:ext cx="15504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8000"/>
              <a:t>32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E77457-B19E-B849-8F8F-A206AD222023}"/>
              </a:ext>
            </a:extLst>
          </p:cNvPr>
          <p:cNvSpPr txBox="1"/>
          <p:nvPr/>
        </p:nvSpPr>
        <p:spPr>
          <a:xfrm>
            <a:off x="221821" y="1370685"/>
            <a:ext cx="189186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8000"/>
              <a:t>850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BF7924-21DA-614D-A3C9-BCDC2208F95F}"/>
              </a:ext>
            </a:extLst>
          </p:cNvPr>
          <p:cNvSpPr txBox="1"/>
          <p:nvPr/>
        </p:nvSpPr>
        <p:spPr>
          <a:xfrm>
            <a:off x="73647" y="4303850"/>
            <a:ext cx="246093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8000"/>
              <a:t>1000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B47D7F-25E0-CB4D-AF65-A55CE13277CB}"/>
              </a:ext>
            </a:extLst>
          </p:cNvPr>
          <p:cNvSpPr txBox="1"/>
          <p:nvPr/>
        </p:nvSpPr>
        <p:spPr>
          <a:xfrm>
            <a:off x="966635" y="184920"/>
            <a:ext cx="20168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3600"/>
              <a:t>nursing homes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665EA2-3215-E445-AC80-E89C7C98B678}"/>
              </a:ext>
            </a:extLst>
          </p:cNvPr>
          <p:cNvSpPr txBox="1"/>
          <p:nvPr/>
        </p:nvSpPr>
        <p:spPr>
          <a:xfrm>
            <a:off x="3843501" y="157104"/>
            <a:ext cx="2636067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IT" sz="3600" dirty="0"/>
              <a:t>day-care centers</a:t>
            </a:r>
            <a:endParaRPr lang="it-IT" sz="3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89E97A-B804-004D-988D-A7BFCADDED2A}"/>
              </a:ext>
            </a:extLst>
          </p:cNvPr>
          <p:cNvSpPr txBox="1"/>
          <p:nvPr/>
        </p:nvSpPr>
        <p:spPr>
          <a:xfrm>
            <a:off x="1419763" y="2751276"/>
            <a:ext cx="39246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/>
            <a:r>
              <a:rPr lang="en-IT" sz="3600"/>
              <a:t>flats for autonomous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D27F910-8C2C-3446-A4F0-F4A12C0F23DF}"/>
              </a:ext>
            </a:extLst>
          </p:cNvPr>
          <p:cNvSpPr txBox="1"/>
          <p:nvPr/>
        </p:nvSpPr>
        <p:spPr>
          <a:xfrm>
            <a:off x="224890" y="3683478"/>
            <a:ext cx="16610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3600"/>
              <a:t>seniors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1C95840-7D38-1043-9761-D7C147C3EAB1}"/>
              </a:ext>
            </a:extLst>
          </p:cNvPr>
          <p:cNvSpPr txBox="1"/>
          <p:nvPr/>
        </p:nvSpPr>
        <p:spPr>
          <a:xfrm>
            <a:off x="2424638" y="4320142"/>
            <a:ext cx="35036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3600"/>
              <a:t>seniors in home care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C0F8AED-8922-1F4F-9EAE-65EFAEA018B6}"/>
              </a:ext>
            </a:extLst>
          </p:cNvPr>
          <p:cNvSpPr txBox="1"/>
          <p:nvPr/>
        </p:nvSpPr>
        <p:spPr>
          <a:xfrm>
            <a:off x="1982644" y="1666934"/>
            <a:ext cx="21307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3600"/>
              <a:t>residents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3D7CF22-D25E-AA4D-8C0A-1A8E1648E289}"/>
              </a:ext>
            </a:extLst>
          </p:cNvPr>
          <p:cNvSpPr txBox="1"/>
          <p:nvPr/>
        </p:nvSpPr>
        <p:spPr>
          <a:xfrm>
            <a:off x="6651391" y="66972"/>
            <a:ext cx="5238935" cy="132343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IT" sz="8000"/>
              <a:t>+750</a:t>
            </a:r>
            <a:r>
              <a:rPr lang="en-IT" sz="3600"/>
              <a:t> employees: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0171404-A02F-CA43-AAFE-54CB6A8C343A}"/>
              </a:ext>
            </a:extLst>
          </p:cNvPr>
          <p:cNvSpPr txBox="1"/>
          <p:nvPr/>
        </p:nvSpPr>
        <p:spPr>
          <a:xfrm>
            <a:off x="6447337" y="2417238"/>
            <a:ext cx="1037463" cy="1015663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it-IT" sz="6000"/>
              <a:t>90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ED11E7C-EB86-A64A-85C9-D6A125774990}"/>
              </a:ext>
            </a:extLst>
          </p:cNvPr>
          <p:cNvSpPr txBox="1"/>
          <p:nvPr/>
        </p:nvSpPr>
        <p:spPr>
          <a:xfrm>
            <a:off x="9381133" y="2412238"/>
            <a:ext cx="103746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6000"/>
              <a:t>21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525A2AF-B1ED-894E-BBEC-0A6ADD63A4E8}"/>
              </a:ext>
            </a:extLst>
          </p:cNvPr>
          <p:cNvSpPr txBox="1"/>
          <p:nvPr/>
        </p:nvSpPr>
        <p:spPr>
          <a:xfrm>
            <a:off x="9731336" y="1349550"/>
            <a:ext cx="103746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6000"/>
              <a:t>12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2B11655-A907-DB4D-B7B0-AE382F586E73}"/>
              </a:ext>
            </a:extLst>
          </p:cNvPr>
          <p:cNvSpPr txBox="1"/>
          <p:nvPr/>
        </p:nvSpPr>
        <p:spPr>
          <a:xfrm>
            <a:off x="6342797" y="3534096"/>
            <a:ext cx="103746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6000"/>
              <a:t>17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7A3A104-18F4-8342-A475-654F7BE94E34}"/>
              </a:ext>
            </a:extLst>
          </p:cNvPr>
          <p:cNvSpPr txBox="1"/>
          <p:nvPr/>
        </p:nvSpPr>
        <p:spPr>
          <a:xfrm>
            <a:off x="6329689" y="4653130"/>
            <a:ext cx="1037463" cy="1015663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it-IT" sz="6000"/>
              <a:t>30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F770E01-CD30-814A-BB65-A38592EE54E9}"/>
              </a:ext>
            </a:extLst>
          </p:cNvPr>
          <p:cNvSpPr txBox="1"/>
          <p:nvPr/>
        </p:nvSpPr>
        <p:spPr>
          <a:xfrm>
            <a:off x="6447339" y="1366847"/>
            <a:ext cx="146386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6000"/>
              <a:t>350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CFE1D9E-13AB-7C49-98E2-BFCF2E6DEF8B}"/>
              </a:ext>
            </a:extLst>
          </p:cNvPr>
          <p:cNvSpPr txBox="1"/>
          <p:nvPr/>
        </p:nvSpPr>
        <p:spPr>
          <a:xfrm>
            <a:off x="7413299" y="2600816"/>
            <a:ext cx="16946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/>
              <a:t>nurses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084785F-61E7-2E4F-8859-78A343CC36D4}"/>
              </a:ext>
            </a:extLst>
          </p:cNvPr>
          <p:cNvSpPr txBox="1"/>
          <p:nvPr/>
        </p:nvSpPr>
        <p:spPr>
          <a:xfrm>
            <a:off x="7794926" y="1586571"/>
            <a:ext cx="17075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/>
              <a:t>carers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7FB50E-DDCB-644B-9134-08E55D529C91}"/>
              </a:ext>
            </a:extLst>
          </p:cNvPr>
          <p:cNvSpPr txBox="1"/>
          <p:nvPr/>
        </p:nvSpPr>
        <p:spPr>
          <a:xfrm>
            <a:off x="10706811" y="1600859"/>
            <a:ext cx="11336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/>
              <a:t>GPs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17D203D-EE26-224C-A267-225C9B2413DE}"/>
              </a:ext>
            </a:extLst>
          </p:cNvPr>
          <p:cNvSpPr txBox="1"/>
          <p:nvPr/>
        </p:nvSpPr>
        <p:spPr>
          <a:xfrm>
            <a:off x="10214690" y="2461444"/>
            <a:ext cx="20042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/>
              <a:t>C</a:t>
            </a:r>
            <a:r>
              <a:rPr lang="en-IT" sz="2800"/>
              <a:t>are managers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93D8EE8-8D70-1541-BB5B-3E50043ACC33}"/>
              </a:ext>
            </a:extLst>
          </p:cNvPr>
          <p:cNvSpPr txBox="1"/>
          <p:nvPr/>
        </p:nvSpPr>
        <p:spPr>
          <a:xfrm>
            <a:off x="7368301" y="4780695"/>
            <a:ext cx="34467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4000"/>
              <a:t>psychologists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4A02BB6-7DA1-AB4B-A84E-D0A3901E3C01}"/>
              </a:ext>
            </a:extLst>
          </p:cNvPr>
          <p:cNvSpPr txBox="1"/>
          <p:nvPr/>
        </p:nvSpPr>
        <p:spPr>
          <a:xfrm>
            <a:off x="7354011" y="3642034"/>
            <a:ext cx="3977620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IT" sz="2800"/>
              <a:t>physical</a:t>
            </a:r>
            <a:r>
              <a:rPr lang="en-IT" sz="2800" dirty="0"/>
              <a:t> rehabilitation trainers</a:t>
            </a:r>
          </a:p>
        </p:txBody>
      </p:sp>
    </p:spTree>
    <p:extLst>
      <p:ext uri="{BB962C8B-B14F-4D97-AF65-F5344CB8AC3E}">
        <p14:creationId xmlns:p14="http://schemas.microsoft.com/office/powerpoint/2010/main" val="1389055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6">
            <a:extLst>
              <a:ext uri="{FF2B5EF4-FFF2-40B4-BE49-F238E27FC236}">
                <a16:creationId xmlns:a16="http://schemas.microsoft.com/office/drawing/2014/main" id="{E446B7E6-8568-417F-959E-DB3D1E70F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6="http://schemas.microsoft.com/office/drawing/2014/main" xmlns:p14="http://schemas.microsoft.com/office/powerpoint/2010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3" name="Picture 8">
            <a:extLst>
              <a:ext uri="{FF2B5EF4-FFF2-40B4-BE49-F238E27FC236}">
                <a16:creationId xmlns:a16="http://schemas.microsoft.com/office/drawing/2014/main" id="{4241C092-AAE3-D843-BD62-3A9E7C8190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320135" y="450413"/>
            <a:ext cx="1894703" cy="3080818"/>
          </a:xfrm>
          <a:prstGeom prst="rect">
            <a:avLst/>
          </a:prstGeom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id="{D734366F-80D5-5C44-8BC5-C3620B055B1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0051" y="5285299"/>
            <a:ext cx="1953683" cy="654484"/>
          </a:xfrm>
          <a:prstGeom prst="rect">
            <a:avLst/>
          </a:prstGeom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8B9EF62C-B9B1-A246-96CF-B672F414935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223989" y="5580477"/>
            <a:ext cx="1180787" cy="767511"/>
          </a:xfrm>
          <a:prstGeom prst="rect">
            <a:avLst/>
          </a:prstGeom>
        </p:spPr>
      </p:pic>
      <p:pic>
        <p:nvPicPr>
          <p:cNvPr id="17" name="Picture 13">
            <a:extLst>
              <a:ext uri="{FF2B5EF4-FFF2-40B4-BE49-F238E27FC236}">
                <a16:creationId xmlns:a16="http://schemas.microsoft.com/office/drawing/2014/main" id="{75FAB1FC-9743-CE4D-9BA5-D44E11A84D0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372023" y="5778208"/>
            <a:ext cx="1324423" cy="860875"/>
          </a:xfrm>
          <a:prstGeom prst="rect">
            <a:avLst/>
          </a:prstGeom>
        </p:spPr>
      </p:pic>
      <p:pic>
        <p:nvPicPr>
          <p:cNvPr id="19" name="Picture 14">
            <a:extLst>
              <a:ext uri="{FF2B5EF4-FFF2-40B4-BE49-F238E27FC236}">
                <a16:creationId xmlns:a16="http://schemas.microsoft.com/office/drawing/2014/main" id="{BACB81E7-6F7F-084D-B03C-4BF861D16FA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470520" y="5351043"/>
            <a:ext cx="2289534" cy="1179110"/>
          </a:xfrm>
          <a:prstGeom prst="rect">
            <a:avLst/>
          </a:prstGeom>
        </p:spPr>
      </p:pic>
      <p:pic>
        <p:nvPicPr>
          <p:cNvPr id="21" name="Picture 11">
            <a:extLst>
              <a:ext uri="{FF2B5EF4-FFF2-40B4-BE49-F238E27FC236}">
                <a16:creationId xmlns:a16="http://schemas.microsoft.com/office/drawing/2014/main" id="{6D545C9F-6C61-9A42-92B0-B2F30F80F22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8784561" y="5444052"/>
            <a:ext cx="544055" cy="680068"/>
          </a:xfrm>
          <a:prstGeom prst="rect">
            <a:avLst/>
          </a:prstGeom>
        </p:spPr>
      </p:pic>
      <p:pic>
        <p:nvPicPr>
          <p:cNvPr id="22" name="Picture 12">
            <a:extLst>
              <a:ext uri="{FF2B5EF4-FFF2-40B4-BE49-F238E27FC236}">
                <a16:creationId xmlns:a16="http://schemas.microsoft.com/office/drawing/2014/main" id="{CE01F82A-3F52-4E42-9085-713392FC407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9962025" y="5546913"/>
            <a:ext cx="1897276" cy="7873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4050129-95EA-C645-A616-7001C626C6CD}"/>
              </a:ext>
            </a:extLst>
          </p:cNvPr>
          <p:cNvSpPr txBox="1"/>
          <p:nvPr/>
        </p:nvSpPr>
        <p:spPr>
          <a:xfrm>
            <a:off x="8265560" y="6138312"/>
            <a:ext cx="1582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/>
              <a:t>TEN - Treviso Europa Network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7913EE-3CF2-D644-A08E-4FD77D5D1F37}"/>
              </a:ext>
            </a:extLst>
          </p:cNvPr>
          <p:cNvSpPr txBox="1"/>
          <p:nvPr/>
        </p:nvSpPr>
        <p:spPr>
          <a:xfrm>
            <a:off x="4415656" y="444444"/>
            <a:ext cx="7543178" cy="41549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400" dirty="0">
                <a:solidFill>
                  <a:schemeClr val="bg2"/>
                </a:solidFill>
              </a:rPr>
              <a:t>FABER is the European Department of ISRAA</a:t>
            </a:r>
          </a:p>
          <a:p>
            <a:pPr>
              <a:spcAft>
                <a:spcPts val="1200"/>
              </a:spcAft>
            </a:pPr>
            <a:r>
              <a:rPr lang="en-GB" sz="2400" dirty="0">
                <a:solidFill>
                  <a:schemeClr val="bg2"/>
                </a:solidFill>
              </a:rPr>
              <a:t>The innovation focus is about: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r>
              <a:rPr lang="en-GB" sz="2600" b="1" dirty="0">
                <a:solidFill>
                  <a:schemeClr val="bg2"/>
                </a:solidFill>
              </a:rPr>
              <a:t>digitalisation of health and social care services for older adults;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r>
              <a:rPr lang="en-GB" sz="2600" b="1" dirty="0">
                <a:solidFill>
                  <a:schemeClr val="bg2"/>
                </a:solidFill>
              </a:rPr>
              <a:t>new forms of inclusion;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r>
              <a:rPr lang="en-GB" sz="2600" b="1" dirty="0">
                <a:solidFill>
                  <a:schemeClr val="bg2"/>
                </a:solidFill>
              </a:rPr>
              <a:t>social innovation;</a:t>
            </a: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r>
              <a:rPr lang="en-GB" sz="2600" b="1" dirty="0">
                <a:solidFill>
                  <a:schemeClr val="bg2"/>
                </a:solidFill>
              </a:rPr>
              <a:t>longevity and active ageing;</a:t>
            </a:r>
            <a:endParaRPr lang="en-IT" sz="2600" b="1" dirty="0">
              <a:solidFill>
                <a:schemeClr val="bg2"/>
              </a:solidFill>
            </a:endParaRPr>
          </a:p>
          <a:p>
            <a:pPr marL="457200" indent="-457200">
              <a:spcAft>
                <a:spcPts val="1200"/>
              </a:spcAft>
              <a:buFont typeface="Arial"/>
              <a:buChar char="•"/>
            </a:pPr>
            <a:r>
              <a:rPr lang="en-GB" sz="2600" b="1" dirty="0">
                <a:solidFill>
                  <a:schemeClr val="bg2"/>
                </a:solidFill>
              </a:rPr>
              <a:t>AFE and senior housing. </a:t>
            </a:r>
            <a:endParaRPr lang="en-IT" sz="2600" b="1" dirty="0">
              <a:solidFill>
                <a:schemeClr val="bg2"/>
              </a:solidFill>
            </a:endParaRPr>
          </a:p>
        </p:txBody>
      </p:sp>
      <p:pic>
        <p:nvPicPr>
          <p:cNvPr id="1026" name="Picture 2" descr="ECHAlliance">
            <a:extLst>
              <a:ext uri="{FF2B5EF4-FFF2-40B4-BE49-F238E27FC236}">
                <a16:creationId xmlns:a16="http://schemas.microsoft.com/office/drawing/2014/main" id="{822B8DCE-68C3-3B44-8E0D-6DEF703D0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111" y="5539864"/>
            <a:ext cx="918013" cy="904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70D4CA06-80FE-456B-8D81-3BBA383D5D4D}"/>
              </a:ext>
            </a:extLst>
          </p:cNvPr>
          <p:cNvSpPr txBox="1"/>
          <p:nvPr/>
        </p:nvSpPr>
        <p:spPr>
          <a:xfrm>
            <a:off x="394636" y="3619099"/>
            <a:ext cx="39174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>
                <a:solidFill>
                  <a:schemeClr val="bg2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www.fabbricaeuropa.eu</a:t>
            </a:r>
            <a:endParaRPr lang="it-IT" sz="2400" b="1">
              <a:solidFill>
                <a:schemeClr val="bg2"/>
              </a:solidFill>
            </a:endParaRPr>
          </a:p>
          <a:p>
            <a:r>
              <a:rPr lang="it-IT" sz="2400" b="1">
                <a:solidFill>
                  <a:schemeClr val="bg2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E-mail: faber@israa.it</a:t>
            </a:r>
            <a:endParaRPr lang="it-IT" sz="2400" b="1">
              <a:solidFill>
                <a:schemeClr val="bg2"/>
              </a:solidFill>
            </a:endParaRPr>
          </a:p>
          <a:p>
            <a:endParaRPr lang="it-IT"/>
          </a:p>
        </p:txBody>
      </p:sp>
      <p:pic>
        <p:nvPicPr>
          <p:cNvPr id="5" name="Immagine 5">
            <a:extLst>
              <a:ext uri="{FF2B5EF4-FFF2-40B4-BE49-F238E27FC236}">
                <a16:creationId xmlns:a16="http://schemas.microsoft.com/office/drawing/2014/main" id="{A966BDF0-A508-BCDA-023A-53874893B98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19046" y="5105399"/>
            <a:ext cx="1101970" cy="1090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064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8">
            <a:extLst>
              <a:ext uri="{FF2B5EF4-FFF2-40B4-BE49-F238E27FC236}">
                <a16:creationId xmlns:a16="http://schemas.microsoft.com/office/drawing/2014/main" id="{4241C092-AAE3-D843-BD62-3A9E7C8190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41612" y="204228"/>
            <a:ext cx="640334" cy="10292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7913EE-3CF2-D644-A08E-4FD77D5D1F37}"/>
              </a:ext>
            </a:extLst>
          </p:cNvPr>
          <p:cNvSpPr txBox="1"/>
          <p:nvPr/>
        </p:nvSpPr>
        <p:spPr>
          <a:xfrm>
            <a:off x="875287" y="538229"/>
            <a:ext cx="7543178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GB" sz="4000" b="1">
                <a:solidFill>
                  <a:schemeClr val="bg2"/>
                </a:solidFill>
              </a:rPr>
              <a:t>TEAM</a:t>
            </a:r>
          </a:p>
        </p:txBody>
      </p:sp>
      <p:pic>
        <p:nvPicPr>
          <p:cNvPr id="8" name="Immagine 8" descr="Immagine che contiene persona, tuta&#10;&#10;Descrizione generata automaticamente">
            <a:extLst>
              <a:ext uri="{FF2B5EF4-FFF2-40B4-BE49-F238E27FC236}">
                <a16:creationId xmlns:a16="http://schemas.microsoft.com/office/drawing/2014/main" id="{1E1EB84A-FEF0-7130-8E61-54CE283B30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50" y="3296183"/>
            <a:ext cx="1926772" cy="1871276"/>
          </a:xfrm>
          <a:prstGeom prst="rect">
            <a:avLst/>
          </a:prstGeom>
        </p:spPr>
      </p:pic>
      <p:pic>
        <p:nvPicPr>
          <p:cNvPr id="9" name="Immagine 9" descr="Immagine che contiene uomo&#10;&#10;Descrizione generata automaticamente">
            <a:extLst>
              <a:ext uri="{FF2B5EF4-FFF2-40B4-BE49-F238E27FC236}">
                <a16:creationId xmlns:a16="http://schemas.microsoft.com/office/drawing/2014/main" id="{6BEB1664-F397-D506-2F47-C52C8F8783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4150" y="2179500"/>
            <a:ext cx="1709057" cy="1873069"/>
          </a:xfrm>
          <a:prstGeom prst="rect">
            <a:avLst/>
          </a:prstGeom>
        </p:spPr>
      </p:pic>
      <p:pic>
        <p:nvPicPr>
          <p:cNvPr id="10" name="Immagine 10" descr="Immagine che contiene persona, parete, uomo, interni&#10;&#10;Descrizione generata automaticamente">
            <a:extLst>
              <a:ext uri="{FF2B5EF4-FFF2-40B4-BE49-F238E27FC236}">
                <a16:creationId xmlns:a16="http://schemas.microsoft.com/office/drawing/2014/main" id="{01124178-7BA4-8BBB-28C2-D88A05FA26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01686" y="4400282"/>
            <a:ext cx="1926771" cy="1894650"/>
          </a:xfrm>
          <a:prstGeom prst="rect">
            <a:avLst/>
          </a:prstGeom>
        </p:spPr>
      </p:pic>
      <p:pic>
        <p:nvPicPr>
          <p:cNvPr id="11" name="Immagine 11" descr="Immagine che contiene testo, parete, donna, persona&#10;&#10;Descrizione generata automaticamente">
            <a:extLst>
              <a:ext uri="{FF2B5EF4-FFF2-40B4-BE49-F238E27FC236}">
                <a16:creationId xmlns:a16="http://schemas.microsoft.com/office/drawing/2014/main" id="{CEAD7F7A-2EE8-E4F7-3129-D383C29181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6334" y="2279038"/>
            <a:ext cx="1709058" cy="1673995"/>
          </a:xfrm>
          <a:prstGeom prst="rect">
            <a:avLst/>
          </a:prstGeom>
        </p:spPr>
      </p:pic>
      <p:pic>
        <p:nvPicPr>
          <p:cNvPr id="12" name="Immagine 15" descr="Immagine che contiene capelli&#10;&#10;Descrizione generata automaticamente">
            <a:extLst>
              <a:ext uri="{FF2B5EF4-FFF2-40B4-BE49-F238E27FC236}">
                <a16:creationId xmlns:a16="http://schemas.microsoft.com/office/drawing/2014/main" id="{17CE9677-2B84-9CBD-D093-3E13158ABF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28218" y="4400414"/>
            <a:ext cx="1695450" cy="1880780"/>
          </a:xfrm>
          <a:prstGeom prst="rect">
            <a:avLst/>
          </a:prstGeom>
        </p:spPr>
      </p:pic>
      <p:pic>
        <p:nvPicPr>
          <p:cNvPr id="16" name="Immagine 17" descr="Immagine che contiene donna, parete, persona, sorridente&#10;&#10;Descrizione generata automaticamente">
            <a:extLst>
              <a:ext uri="{FF2B5EF4-FFF2-40B4-BE49-F238E27FC236}">
                <a16:creationId xmlns:a16="http://schemas.microsoft.com/office/drawing/2014/main" id="{DC6DB9C9-594B-2EE8-56CF-1061975C9A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47502" y="2289175"/>
            <a:ext cx="1709058" cy="1657488"/>
          </a:xfrm>
          <a:prstGeom prst="rect">
            <a:avLst/>
          </a:prstGeom>
        </p:spPr>
      </p:pic>
      <p:pic>
        <p:nvPicPr>
          <p:cNvPr id="18" name="Immagine 19">
            <a:extLst>
              <a:ext uri="{FF2B5EF4-FFF2-40B4-BE49-F238E27FC236}">
                <a16:creationId xmlns:a16="http://schemas.microsoft.com/office/drawing/2014/main" id="{B4CA60ED-DC69-F5D3-2C0E-BE396086F0C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77164" y="4395312"/>
            <a:ext cx="1845129" cy="1894752"/>
          </a:xfrm>
          <a:prstGeom prst="rect">
            <a:avLst/>
          </a:prstGeom>
        </p:spPr>
      </p:pic>
      <p:sp>
        <p:nvSpPr>
          <p:cNvPr id="23" name="TextBox 31">
            <a:extLst>
              <a:ext uri="{FF2B5EF4-FFF2-40B4-BE49-F238E27FC236}">
                <a16:creationId xmlns:a16="http://schemas.microsoft.com/office/drawing/2014/main" id="{4C7E2DE0-3C6D-50DB-AF8F-78BED0AD5385}"/>
              </a:ext>
            </a:extLst>
          </p:cNvPr>
          <p:cNvSpPr txBox="1"/>
          <p:nvPr/>
        </p:nvSpPr>
        <p:spPr>
          <a:xfrm>
            <a:off x="387154" y="5342927"/>
            <a:ext cx="171506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/>
              <a:t>OSCAR ZANUTTO</a:t>
            </a:r>
            <a:endParaRPr lang="it-IT" sz="1400" b="1"/>
          </a:p>
        </p:txBody>
      </p:sp>
      <p:sp>
        <p:nvSpPr>
          <p:cNvPr id="24" name="TextBox 31">
            <a:extLst>
              <a:ext uri="{FF2B5EF4-FFF2-40B4-BE49-F238E27FC236}">
                <a16:creationId xmlns:a16="http://schemas.microsoft.com/office/drawing/2014/main" id="{FE308C30-7805-8F6E-4115-526E17CDDEDB}"/>
              </a:ext>
            </a:extLst>
          </p:cNvPr>
          <p:cNvSpPr txBox="1"/>
          <p:nvPr/>
        </p:nvSpPr>
        <p:spPr>
          <a:xfrm>
            <a:off x="2931060" y="4076834"/>
            <a:ext cx="171506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/>
              <a:t>DAVIDE TUIS</a:t>
            </a:r>
            <a:endParaRPr lang="it-IT" sz="1400" b="1"/>
          </a:p>
        </p:txBody>
      </p:sp>
      <p:sp>
        <p:nvSpPr>
          <p:cNvPr id="26" name="TextBox 31">
            <a:extLst>
              <a:ext uri="{FF2B5EF4-FFF2-40B4-BE49-F238E27FC236}">
                <a16:creationId xmlns:a16="http://schemas.microsoft.com/office/drawing/2014/main" id="{4A7ADE49-53CA-7F8A-2654-AF3B88011CB5}"/>
              </a:ext>
            </a:extLst>
          </p:cNvPr>
          <p:cNvSpPr txBox="1"/>
          <p:nvPr/>
        </p:nvSpPr>
        <p:spPr>
          <a:xfrm>
            <a:off x="4912261" y="4053388"/>
            <a:ext cx="2254328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/>
              <a:t>STEFANIA MACCHIONE</a:t>
            </a:r>
            <a:endParaRPr lang="it-IT" sz="1400" b="1"/>
          </a:p>
        </p:txBody>
      </p:sp>
      <p:sp>
        <p:nvSpPr>
          <p:cNvPr id="27" name="TextBox 31">
            <a:extLst>
              <a:ext uri="{FF2B5EF4-FFF2-40B4-BE49-F238E27FC236}">
                <a16:creationId xmlns:a16="http://schemas.microsoft.com/office/drawing/2014/main" id="{E118DBCC-4523-8D74-BA2C-44BF416A302B}"/>
              </a:ext>
            </a:extLst>
          </p:cNvPr>
          <p:cNvSpPr txBox="1"/>
          <p:nvPr/>
        </p:nvSpPr>
        <p:spPr>
          <a:xfrm>
            <a:off x="2720046" y="6351110"/>
            <a:ext cx="1926082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/>
              <a:t>NICOLA CONTARIN</a:t>
            </a:r>
            <a:endParaRPr lang="it-IT" sz="1400" b="1"/>
          </a:p>
        </p:txBody>
      </p:sp>
      <p:sp>
        <p:nvSpPr>
          <p:cNvPr id="28" name="TextBox 31">
            <a:extLst>
              <a:ext uri="{FF2B5EF4-FFF2-40B4-BE49-F238E27FC236}">
                <a16:creationId xmlns:a16="http://schemas.microsoft.com/office/drawing/2014/main" id="{87959711-1D92-86E9-B483-748EFC0BDEAF}"/>
              </a:ext>
            </a:extLst>
          </p:cNvPr>
          <p:cNvSpPr txBox="1"/>
          <p:nvPr/>
        </p:nvSpPr>
        <p:spPr>
          <a:xfrm>
            <a:off x="5240508" y="6351111"/>
            <a:ext cx="171506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/>
              <a:t>ADELE DE STEFANI</a:t>
            </a:r>
            <a:endParaRPr lang="it-IT" sz="1400" b="1"/>
          </a:p>
        </p:txBody>
      </p:sp>
      <p:sp>
        <p:nvSpPr>
          <p:cNvPr id="29" name="TextBox 31">
            <a:extLst>
              <a:ext uri="{FF2B5EF4-FFF2-40B4-BE49-F238E27FC236}">
                <a16:creationId xmlns:a16="http://schemas.microsoft.com/office/drawing/2014/main" id="{B5AF1DEF-FE76-3AEB-72BE-3D5A06ED03D7}"/>
              </a:ext>
            </a:extLst>
          </p:cNvPr>
          <p:cNvSpPr txBox="1"/>
          <p:nvPr/>
        </p:nvSpPr>
        <p:spPr>
          <a:xfrm>
            <a:off x="7362384" y="6351111"/>
            <a:ext cx="2101928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/>
              <a:t>MARTA MATTARUCCO</a:t>
            </a:r>
            <a:endParaRPr lang="it-IT" sz="1400" b="1"/>
          </a:p>
        </p:txBody>
      </p:sp>
      <p:sp>
        <p:nvSpPr>
          <p:cNvPr id="30" name="TextBox 31">
            <a:extLst>
              <a:ext uri="{FF2B5EF4-FFF2-40B4-BE49-F238E27FC236}">
                <a16:creationId xmlns:a16="http://schemas.microsoft.com/office/drawing/2014/main" id="{9453BA28-B761-9290-099D-31CD96889B0D}"/>
              </a:ext>
            </a:extLst>
          </p:cNvPr>
          <p:cNvSpPr txBox="1"/>
          <p:nvPr/>
        </p:nvSpPr>
        <p:spPr>
          <a:xfrm>
            <a:off x="7561677" y="4076834"/>
            <a:ext cx="171506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/>
              <a:t>SARA CERON</a:t>
            </a:r>
          </a:p>
        </p:txBody>
      </p:sp>
      <p:sp>
        <p:nvSpPr>
          <p:cNvPr id="31" name="TextBox 31">
            <a:extLst>
              <a:ext uri="{FF2B5EF4-FFF2-40B4-BE49-F238E27FC236}">
                <a16:creationId xmlns:a16="http://schemas.microsoft.com/office/drawing/2014/main" id="{7F70A9FB-9BE9-0D66-D3C0-226737B50931}"/>
              </a:ext>
            </a:extLst>
          </p:cNvPr>
          <p:cNvSpPr txBox="1"/>
          <p:nvPr/>
        </p:nvSpPr>
        <p:spPr>
          <a:xfrm>
            <a:off x="9542877" y="4053388"/>
            <a:ext cx="2195713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/>
              <a:t>FRANCESCA MASIERO</a:t>
            </a:r>
            <a:endParaRPr lang="it-IT" sz="1400" b="1"/>
          </a:p>
        </p:txBody>
      </p:sp>
      <p:pic>
        <p:nvPicPr>
          <p:cNvPr id="32" name="Immagine 32" descr="Immagine che contiene erba, albero, esterni, persona&#10;&#10;Descrizione generata automaticamente">
            <a:extLst>
              <a:ext uri="{FF2B5EF4-FFF2-40B4-BE49-F238E27FC236}">
                <a16:creationId xmlns:a16="http://schemas.microsoft.com/office/drawing/2014/main" id="{019A236C-4AF5-A6A7-6841-2D748FAE753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78132" y="2277208"/>
            <a:ext cx="1639765" cy="1670538"/>
          </a:xfrm>
          <a:prstGeom prst="rect">
            <a:avLst/>
          </a:prstGeom>
        </p:spPr>
      </p:pic>
      <p:sp>
        <p:nvSpPr>
          <p:cNvPr id="34" name="TextBox 31">
            <a:extLst>
              <a:ext uri="{FF2B5EF4-FFF2-40B4-BE49-F238E27FC236}">
                <a16:creationId xmlns:a16="http://schemas.microsoft.com/office/drawing/2014/main" id="{20981CEE-2418-2DF9-1430-6AB305E40B02}"/>
              </a:ext>
            </a:extLst>
          </p:cNvPr>
          <p:cNvSpPr txBox="1"/>
          <p:nvPr/>
        </p:nvSpPr>
        <p:spPr>
          <a:xfrm>
            <a:off x="9683553" y="6351110"/>
            <a:ext cx="2195713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/>
              <a:t>GIADA COCCHETTO</a:t>
            </a:r>
            <a:endParaRPr lang="it-IT" sz="1400" b="1"/>
          </a:p>
        </p:txBody>
      </p:sp>
      <p:pic>
        <p:nvPicPr>
          <p:cNvPr id="35" name="Immagine 35" descr="Immagine che contiene donna, persona&#10;&#10;Descrizione generata automaticamente">
            <a:extLst>
              <a:ext uri="{FF2B5EF4-FFF2-40B4-BE49-F238E27FC236}">
                <a16:creationId xmlns:a16="http://schemas.microsoft.com/office/drawing/2014/main" id="{5D24C68E-C769-2492-7892-142D8C2A857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81808" y="4503860"/>
            <a:ext cx="1514475" cy="169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782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0A6D4-4E42-DA44-A390-AC64FD528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844583"/>
          </a:xfrm>
        </p:spPr>
        <p:txBody>
          <a:bodyPr/>
          <a:lstStyle/>
          <a:p>
            <a:r>
              <a:rPr lang="en-IT"/>
              <a:t>Among our EU projects:</a:t>
            </a:r>
          </a:p>
        </p:txBody>
      </p:sp>
      <p:sp>
        <p:nvSpPr>
          <p:cNvPr id="3" name="TextBox 11">
            <a:extLst>
              <a:ext uri="{FF2B5EF4-FFF2-40B4-BE49-F238E27FC236}">
                <a16:creationId xmlns:a16="http://schemas.microsoft.com/office/drawing/2014/main" id="{453E25F4-155E-0F40-B8A5-9AA048C0361C}"/>
              </a:ext>
            </a:extLst>
          </p:cNvPr>
          <p:cNvSpPr txBox="1"/>
          <p:nvPr/>
        </p:nvSpPr>
        <p:spPr>
          <a:xfrm>
            <a:off x="5775903" y="2078484"/>
            <a:ext cx="4770418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sz="2400"/>
              <a:t>RESIL4CARE</a:t>
            </a:r>
            <a:r>
              <a:rPr lang="mr-IN">
                <a:cs typeface="Mangal"/>
              </a:rPr>
              <a:t>–</a:t>
            </a:r>
            <a:r>
              <a:rPr lang="en-US"/>
              <a:t> (Erasmus +)</a:t>
            </a: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6EB40520-91FD-CE46-A6F6-30C13C3205AE}"/>
              </a:ext>
            </a:extLst>
          </p:cNvPr>
          <p:cNvSpPr txBox="1"/>
          <p:nvPr/>
        </p:nvSpPr>
        <p:spPr>
          <a:xfrm>
            <a:off x="5776075" y="3732584"/>
            <a:ext cx="8013984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sz="2400"/>
              <a:t>WISELIFE</a:t>
            </a:r>
            <a:r>
              <a:rPr lang="en-US"/>
              <a:t>- (Erasmus +)</a:t>
            </a:r>
            <a:endParaRPr lang="en-US" sz="2400"/>
          </a:p>
        </p:txBody>
      </p:sp>
      <p:sp>
        <p:nvSpPr>
          <p:cNvPr id="5" name="TextBox 13">
            <a:extLst>
              <a:ext uri="{FF2B5EF4-FFF2-40B4-BE49-F238E27FC236}">
                <a16:creationId xmlns:a16="http://schemas.microsoft.com/office/drawing/2014/main" id="{CFC26FF9-42C3-9241-960C-EF2308D70A4C}"/>
              </a:ext>
            </a:extLst>
          </p:cNvPr>
          <p:cNvSpPr txBox="1"/>
          <p:nvPr/>
        </p:nvSpPr>
        <p:spPr>
          <a:xfrm>
            <a:off x="5775902" y="2613059"/>
            <a:ext cx="4770419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sz="2400">
                <a:ea typeface="+mn-lt"/>
                <a:cs typeface="+mn-lt"/>
              </a:rPr>
              <a:t>PA4AGE </a:t>
            </a:r>
            <a:r>
              <a:rPr lang="mr-IN">
                <a:ea typeface="+mn-lt"/>
                <a:cs typeface="Mangal"/>
              </a:rPr>
              <a:t>–</a:t>
            </a:r>
            <a:r>
              <a:rPr lang="en-US">
                <a:ea typeface="+mn-lt"/>
                <a:cs typeface="+mn-lt"/>
              </a:rPr>
              <a:t> (Erasmus +)</a:t>
            </a:r>
            <a:r>
              <a:rPr lang="en-US" sz="2400">
                <a:ea typeface="+mn-lt"/>
                <a:cs typeface="+mn-lt"/>
              </a:rPr>
              <a:t> </a:t>
            </a:r>
            <a:endParaRPr lang="it-IT"/>
          </a:p>
        </p:txBody>
      </p:sp>
      <p:sp>
        <p:nvSpPr>
          <p:cNvPr id="6" name="TextBox 14">
            <a:extLst>
              <a:ext uri="{FF2B5EF4-FFF2-40B4-BE49-F238E27FC236}">
                <a16:creationId xmlns:a16="http://schemas.microsoft.com/office/drawing/2014/main" id="{D829D9E0-6517-8C4E-846D-221DD1502A33}"/>
              </a:ext>
            </a:extLst>
          </p:cNvPr>
          <p:cNvSpPr txBox="1"/>
          <p:nvPr/>
        </p:nvSpPr>
        <p:spPr>
          <a:xfrm>
            <a:off x="5776075" y="3099085"/>
            <a:ext cx="5430923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sz="2400" err="1">
                <a:cs typeface="Mangal"/>
              </a:rPr>
              <a:t>Socatel</a:t>
            </a:r>
            <a:r>
              <a:rPr lang="en-US" sz="2400">
                <a:cs typeface="Mangal"/>
              </a:rPr>
              <a:t> Twinning </a:t>
            </a:r>
            <a:r>
              <a:rPr lang="mr-IN">
                <a:cs typeface="Mangal"/>
              </a:rPr>
              <a:t>–</a:t>
            </a:r>
            <a:r>
              <a:rPr lang="en-US"/>
              <a:t> (Digital Health Europe)</a:t>
            </a:r>
            <a:r>
              <a:rPr lang="en-US" sz="2400"/>
              <a:t> </a:t>
            </a:r>
          </a:p>
        </p:txBody>
      </p:sp>
      <p:sp>
        <p:nvSpPr>
          <p:cNvPr id="7" name="TextBox 15">
            <a:extLst>
              <a:ext uri="{FF2B5EF4-FFF2-40B4-BE49-F238E27FC236}">
                <a16:creationId xmlns:a16="http://schemas.microsoft.com/office/drawing/2014/main" id="{ABDAE18D-962F-2041-B525-C9CCBE7DE070}"/>
              </a:ext>
            </a:extLst>
          </p:cNvPr>
          <p:cNvSpPr txBox="1"/>
          <p:nvPr/>
        </p:nvSpPr>
        <p:spPr>
          <a:xfrm>
            <a:off x="5776075" y="4334203"/>
            <a:ext cx="3115789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sz="2400">
                <a:ea typeface="+mn-lt"/>
                <a:cs typeface="Mangal"/>
              </a:rPr>
              <a:t>PRAGRESS </a:t>
            </a:r>
            <a:r>
              <a:rPr lang="mr-IN">
                <a:ea typeface="+mn-lt"/>
                <a:cs typeface="Mangal"/>
              </a:rPr>
              <a:t>–</a:t>
            </a:r>
            <a:r>
              <a:rPr lang="en-US">
                <a:ea typeface="+mn-lt"/>
                <a:cs typeface="+mn-lt"/>
              </a:rPr>
              <a:t> (Erasmus+)</a:t>
            </a:r>
            <a:r>
              <a:rPr lang="en-US" sz="2400"/>
              <a:t> </a:t>
            </a:r>
            <a:endParaRPr lang="it-IT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9B3C9EB1-0834-B245-A681-31C437DFDA35}"/>
              </a:ext>
            </a:extLst>
          </p:cNvPr>
          <p:cNvSpPr txBox="1"/>
          <p:nvPr/>
        </p:nvSpPr>
        <p:spPr>
          <a:xfrm>
            <a:off x="435424" y="2369786"/>
            <a:ext cx="4224157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2400"/>
              <a:t>SEFAC </a:t>
            </a:r>
            <a:r>
              <a:rPr lang="en-US"/>
              <a:t>- (3° Health </a:t>
            </a:r>
            <a:r>
              <a:rPr lang="en-US" err="1"/>
              <a:t>Programme</a:t>
            </a:r>
            <a:r>
              <a:rPr lang="en-US"/>
              <a:t>)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08ABAAEA-1303-3F42-82E0-2E062AEB6DC6}"/>
              </a:ext>
            </a:extLst>
          </p:cNvPr>
          <p:cNvSpPr txBox="1"/>
          <p:nvPr/>
        </p:nvSpPr>
        <p:spPr>
          <a:xfrm>
            <a:off x="435424" y="2906329"/>
            <a:ext cx="3179128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2400"/>
              <a:t>E.CA.R.E </a:t>
            </a:r>
            <a:r>
              <a:rPr lang="en-US"/>
              <a:t>- (Interreg IT-AT)</a:t>
            </a:r>
            <a:r>
              <a:rPr lang="en-US" sz="2400"/>
              <a:t> </a:t>
            </a:r>
          </a:p>
        </p:txBody>
      </p:sp>
      <p:sp>
        <p:nvSpPr>
          <p:cNvPr id="12" name="TextBox 13">
            <a:extLst>
              <a:ext uri="{FF2B5EF4-FFF2-40B4-BE49-F238E27FC236}">
                <a16:creationId xmlns:a16="http://schemas.microsoft.com/office/drawing/2014/main" id="{ABFC6070-ABAC-8E4A-AC47-5A718859F73B}"/>
              </a:ext>
            </a:extLst>
          </p:cNvPr>
          <p:cNvSpPr txBox="1"/>
          <p:nvPr/>
        </p:nvSpPr>
        <p:spPr>
          <a:xfrm>
            <a:off x="435424" y="3438654"/>
            <a:ext cx="3023939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2400"/>
              <a:t>ENACT </a:t>
            </a:r>
            <a:r>
              <a:rPr lang="en-US"/>
              <a:t>- (Horizon 2020)</a:t>
            </a:r>
            <a:r>
              <a:rPr lang="en-US" sz="2400"/>
              <a:t> </a:t>
            </a:r>
          </a:p>
        </p:txBody>
      </p:sp>
      <p:sp>
        <p:nvSpPr>
          <p:cNvPr id="13" name="TextBox 16">
            <a:extLst>
              <a:ext uri="{FF2B5EF4-FFF2-40B4-BE49-F238E27FC236}">
                <a16:creationId xmlns:a16="http://schemas.microsoft.com/office/drawing/2014/main" id="{0FE499D5-AA6A-5B4F-894A-D01526443F8F}"/>
              </a:ext>
            </a:extLst>
          </p:cNvPr>
          <p:cNvSpPr txBox="1"/>
          <p:nvPr/>
        </p:nvSpPr>
        <p:spPr>
          <a:xfrm>
            <a:off x="435424" y="3970979"/>
            <a:ext cx="3614557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2400"/>
              <a:t>VALUECARE </a:t>
            </a:r>
            <a:r>
              <a:rPr lang="en-US"/>
              <a:t>- (Horizon 2020)</a:t>
            </a:r>
            <a:r>
              <a:rPr lang="en-US" sz="2400"/>
              <a:t> </a:t>
            </a: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AB85EB57-0A81-9443-89B0-1BFFEE8BBE11}"/>
              </a:ext>
            </a:extLst>
          </p:cNvPr>
          <p:cNvSpPr txBox="1"/>
          <p:nvPr/>
        </p:nvSpPr>
        <p:spPr>
          <a:xfrm>
            <a:off x="435424" y="4503304"/>
            <a:ext cx="2262962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2400"/>
              <a:t>SHES</a:t>
            </a:r>
            <a:r>
              <a:rPr lang="en-US"/>
              <a:t> - (Erasmus +)</a:t>
            </a:r>
            <a:r>
              <a:rPr lang="en-US" sz="2400"/>
              <a:t> </a:t>
            </a:r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id="{9A3CF3C9-D493-5F48-9175-488BE62F437E}"/>
              </a:ext>
            </a:extLst>
          </p:cNvPr>
          <p:cNvSpPr txBox="1"/>
          <p:nvPr/>
        </p:nvSpPr>
        <p:spPr>
          <a:xfrm>
            <a:off x="435424" y="5028167"/>
            <a:ext cx="3023939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2400" err="1"/>
              <a:t>Earlydem</a:t>
            </a:r>
            <a:r>
              <a:rPr lang="en-US"/>
              <a:t> - (Erasmus +)</a:t>
            </a:r>
            <a:r>
              <a:rPr lang="en-US" sz="2400"/>
              <a:t> </a:t>
            </a:r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7A170BCD-2F22-0248-812C-60B61A842DBF}"/>
              </a:ext>
            </a:extLst>
          </p:cNvPr>
          <p:cNvSpPr txBox="1"/>
          <p:nvPr/>
        </p:nvSpPr>
        <p:spPr>
          <a:xfrm>
            <a:off x="426365" y="5565284"/>
            <a:ext cx="3023939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2400" err="1"/>
              <a:t>niCE</a:t>
            </a:r>
            <a:r>
              <a:rPr lang="en-US" sz="2400"/>
              <a:t> Life</a:t>
            </a:r>
            <a:r>
              <a:rPr lang="en-US"/>
              <a:t> - (Interreg CE)</a:t>
            </a: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A278EC08-0632-E845-9364-167F7FD6461A}"/>
              </a:ext>
            </a:extLst>
          </p:cNvPr>
          <p:cNvSpPr txBox="1"/>
          <p:nvPr/>
        </p:nvSpPr>
        <p:spPr>
          <a:xfrm>
            <a:off x="435424" y="6097609"/>
            <a:ext cx="3813652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2400"/>
              <a:t>TAAFE</a:t>
            </a:r>
            <a:r>
              <a:rPr lang="en-US"/>
              <a:t> - (Interreg Alpine Space)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E1E45E9-A728-604A-AC70-2086F6B06F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471008" y="4679030"/>
            <a:ext cx="1487857" cy="360794"/>
          </a:xfrm>
          <a:prstGeom prst="rect">
            <a:avLst/>
          </a:prstGeom>
        </p:spPr>
      </p:pic>
      <p:pic>
        <p:nvPicPr>
          <p:cNvPr id="19" name="Picture 16">
            <a:extLst>
              <a:ext uri="{FF2B5EF4-FFF2-40B4-BE49-F238E27FC236}">
                <a16:creationId xmlns:a16="http://schemas.microsoft.com/office/drawing/2014/main" id="{9269599D-F650-FB41-9986-20276A22922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643139" y="5390570"/>
            <a:ext cx="1032419" cy="443940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55A0FD92-8E72-8E4D-A0D0-FAFAAB680B3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251292" y="6097609"/>
            <a:ext cx="982392" cy="550139"/>
          </a:xfrm>
          <a:prstGeom prst="rect">
            <a:avLst/>
          </a:prstGeom>
        </p:spPr>
      </p:pic>
      <p:pic>
        <p:nvPicPr>
          <p:cNvPr id="21" name="Picture 15">
            <a:extLst>
              <a:ext uri="{FF2B5EF4-FFF2-40B4-BE49-F238E27FC236}">
                <a16:creationId xmlns:a16="http://schemas.microsoft.com/office/drawing/2014/main" id="{8BC3E598-D5B3-8048-9976-5988787B0B1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238691" y="2259628"/>
            <a:ext cx="645223" cy="481594"/>
          </a:xfrm>
          <a:prstGeom prst="rect">
            <a:avLst/>
          </a:prstGeom>
        </p:spPr>
      </p:pic>
      <p:pic>
        <p:nvPicPr>
          <p:cNvPr id="22" name="Picture 12">
            <a:extLst>
              <a:ext uri="{FF2B5EF4-FFF2-40B4-BE49-F238E27FC236}">
                <a16:creationId xmlns:a16="http://schemas.microsoft.com/office/drawing/2014/main" id="{8D013BF6-2E17-B442-852B-157DB3F8BDF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777" t="59067" r="37429" b="5633"/>
          <a:stretch>
            <a:fillRect/>
          </a:stretch>
        </p:blipFill>
        <p:spPr>
          <a:xfrm>
            <a:off x="3599612" y="2917646"/>
            <a:ext cx="1109417" cy="388576"/>
          </a:xfrm>
          <a:prstGeom prst="rect">
            <a:avLst/>
          </a:prstGeom>
        </p:spPr>
      </p:pic>
      <p:pic>
        <p:nvPicPr>
          <p:cNvPr id="23" name="Picture 14">
            <a:extLst>
              <a:ext uri="{FF2B5EF4-FFF2-40B4-BE49-F238E27FC236}">
                <a16:creationId xmlns:a16="http://schemas.microsoft.com/office/drawing/2014/main" id="{4DB46FAE-F51A-3A41-95CC-DA475A6D3D8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3645292" y="3385220"/>
            <a:ext cx="901343" cy="486725"/>
          </a:xfrm>
          <a:prstGeom prst="rect">
            <a:avLst/>
          </a:prstGeom>
        </p:spPr>
      </p:pic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16103D08-9A4E-365D-F90B-29D88B468E5B}"/>
              </a:ext>
            </a:extLst>
          </p:cNvPr>
          <p:cNvSpPr txBox="1"/>
          <p:nvPr/>
        </p:nvSpPr>
        <p:spPr>
          <a:xfrm>
            <a:off x="5686693" y="4927784"/>
            <a:ext cx="2579013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ea typeface="+mn-lt"/>
                <a:cs typeface="Mangal"/>
              </a:rPr>
              <a:t>SUPER</a:t>
            </a:r>
            <a:r>
              <a:rPr lang="en-US"/>
              <a:t> </a:t>
            </a:r>
            <a:r>
              <a:rPr lang="mr-IN">
                <a:cs typeface="Mangal"/>
              </a:rPr>
              <a:t>–</a:t>
            </a:r>
            <a:r>
              <a:rPr lang="en-US"/>
              <a:t> (Erasmus+)</a:t>
            </a:r>
            <a:endParaRPr lang="it-IT"/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60649B13-335E-4CA2-8CB9-FA240270BAC6}"/>
              </a:ext>
            </a:extLst>
          </p:cNvPr>
          <p:cNvSpPr txBox="1"/>
          <p:nvPr/>
        </p:nvSpPr>
        <p:spPr>
          <a:xfrm>
            <a:off x="5684881" y="5518151"/>
            <a:ext cx="27432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ea typeface="+mn-lt"/>
                <a:cs typeface="Mangal"/>
              </a:rPr>
              <a:t>HOPE</a:t>
            </a:r>
            <a:r>
              <a:rPr lang="en-US"/>
              <a:t> </a:t>
            </a:r>
            <a:r>
              <a:rPr lang="mr-IN">
                <a:cs typeface="Mangal"/>
              </a:rPr>
              <a:t>–</a:t>
            </a:r>
            <a:r>
              <a:rPr lang="en-US"/>
              <a:t> (Erasmus+)</a:t>
            </a:r>
            <a:endParaRPr lang="it-IT"/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05480990-F862-96DE-5101-88A3059EC053}"/>
              </a:ext>
            </a:extLst>
          </p:cNvPr>
          <p:cNvSpPr txBox="1"/>
          <p:nvPr/>
        </p:nvSpPr>
        <p:spPr>
          <a:xfrm>
            <a:off x="5690085" y="6144303"/>
            <a:ext cx="362734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/>
              <a:t>IDEAHL</a:t>
            </a:r>
            <a:r>
              <a:rPr lang="en-US"/>
              <a:t> </a:t>
            </a:r>
            <a:r>
              <a:rPr lang="mr-IN">
                <a:cs typeface="Mangal"/>
              </a:rPr>
              <a:t>–</a:t>
            </a:r>
            <a:r>
              <a:rPr lang="en-US"/>
              <a:t> (CSA- Horizon 2020)</a:t>
            </a:r>
            <a:endParaRPr lang="it-IT"/>
          </a:p>
        </p:txBody>
      </p:sp>
      <p:pic>
        <p:nvPicPr>
          <p:cNvPr id="31" name="Immagine 31">
            <a:extLst>
              <a:ext uri="{FF2B5EF4-FFF2-40B4-BE49-F238E27FC236}">
                <a16:creationId xmlns:a16="http://schemas.microsoft.com/office/drawing/2014/main" id="{79F7E173-A509-D670-E2BE-E39B1BC1EBF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8763" t="26650" r="8186" b="31149"/>
          <a:stretch/>
        </p:blipFill>
        <p:spPr>
          <a:xfrm>
            <a:off x="9025100" y="1951327"/>
            <a:ext cx="1160926" cy="550422"/>
          </a:xfrm>
          <a:prstGeom prst="rect">
            <a:avLst/>
          </a:prstGeom>
        </p:spPr>
      </p:pic>
      <p:pic>
        <p:nvPicPr>
          <p:cNvPr id="32" name="Immagine 32">
            <a:extLst>
              <a:ext uri="{FF2B5EF4-FFF2-40B4-BE49-F238E27FC236}">
                <a16:creationId xmlns:a16="http://schemas.microsoft.com/office/drawing/2014/main" id="{6DE8D530-F664-912F-C219-FF06A8E33F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09286" y="3629736"/>
            <a:ext cx="1481528" cy="497935"/>
          </a:xfrm>
          <a:prstGeom prst="rect">
            <a:avLst/>
          </a:prstGeom>
        </p:spPr>
      </p:pic>
      <p:pic>
        <p:nvPicPr>
          <p:cNvPr id="33" name="Immagine 33">
            <a:extLst>
              <a:ext uri="{FF2B5EF4-FFF2-40B4-BE49-F238E27FC236}">
                <a16:creationId xmlns:a16="http://schemas.microsoft.com/office/drawing/2014/main" id="{5D37B607-B981-74CA-B746-D8A26EB78B8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31166" y="4280598"/>
            <a:ext cx="584978" cy="744429"/>
          </a:xfrm>
          <a:prstGeom prst="rect">
            <a:avLst/>
          </a:prstGeom>
        </p:spPr>
      </p:pic>
      <p:pic>
        <p:nvPicPr>
          <p:cNvPr id="34" name="Immagine 34">
            <a:extLst>
              <a:ext uri="{FF2B5EF4-FFF2-40B4-BE49-F238E27FC236}">
                <a16:creationId xmlns:a16="http://schemas.microsoft.com/office/drawing/2014/main" id="{73964D2F-BD66-6DF2-F4CA-37DB12608E9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37221" y="3984154"/>
            <a:ext cx="1206708" cy="351234"/>
          </a:xfrm>
          <a:prstGeom prst="rect">
            <a:avLst/>
          </a:prstGeom>
        </p:spPr>
      </p:pic>
      <p:pic>
        <p:nvPicPr>
          <p:cNvPr id="8" name="Immagine 8">
            <a:extLst>
              <a:ext uri="{FF2B5EF4-FFF2-40B4-BE49-F238E27FC236}">
                <a16:creationId xmlns:a16="http://schemas.microsoft.com/office/drawing/2014/main" id="{EE9559C6-4FEE-896B-3235-21F4C9514E6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976338" y="5835678"/>
            <a:ext cx="973016" cy="825443"/>
          </a:xfrm>
          <a:prstGeom prst="rect">
            <a:avLst/>
          </a:prstGeom>
        </p:spPr>
      </p:pic>
      <p:pic>
        <p:nvPicPr>
          <p:cNvPr id="9" name="Immagine 23">
            <a:extLst>
              <a:ext uri="{FF2B5EF4-FFF2-40B4-BE49-F238E27FC236}">
                <a16:creationId xmlns:a16="http://schemas.microsoft.com/office/drawing/2014/main" id="{2D696BFE-3AEC-A15E-4BF6-C88CBE3CE21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57089" y="4797669"/>
            <a:ext cx="530469" cy="1025769"/>
          </a:xfrm>
          <a:prstGeom prst="rect">
            <a:avLst/>
          </a:prstGeom>
        </p:spPr>
      </p:pic>
      <p:pic>
        <p:nvPicPr>
          <p:cNvPr id="24" name="Immagine 24" descr="Immagine che contiene testo, cielo notturno&#10;&#10;Descrizione generata automaticamente">
            <a:extLst>
              <a:ext uri="{FF2B5EF4-FFF2-40B4-BE49-F238E27FC236}">
                <a16:creationId xmlns:a16="http://schemas.microsoft.com/office/drawing/2014/main" id="{E6AF642A-C35C-2452-170A-AFE4F3682D4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644670" y="4873503"/>
            <a:ext cx="1467583" cy="1436810"/>
          </a:xfrm>
          <a:prstGeom prst="rect">
            <a:avLst/>
          </a:prstGeom>
        </p:spPr>
      </p:pic>
      <p:pic>
        <p:nvPicPr>
          <p:cNvPr id="25" name="Immagine 25">
            <a:extLst>
              <a:ext uri="{FF2B5EF4-FFF2-40B4-BE49-F238E27FC236}">
                <a16:creationId xmlns:a16="http://schemas.microsoft.com/office/drawing/2014/main" id="{D4BE9376-B485-285E-93E1-52E5DE5C26D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718431" y="2613416"/>
            <a:ext cx="797170" cy="400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215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0A6D4-4E42-DA44-A390-AC64FD528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844583"/>
          </a:xfrm>
        </p:spPr>
        <p:txBody>
          <a:bodyPr/>
          <a:lstStyle/>
          <a:p>
            <a:r>
              <a:rPr lang="en-IT"/>
              <a:t>Among our EU projects 2023: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BEC24D0E-681C-D17A-C8FE-17BD0F831314}"/>
              </a:ext>
            </a:extLst>
          </p:cNvPr>
          <p:cNvSpPr txBox="1"/>
          <p:nvPr/>
        </p:nvSpPr>
        <p:spPr>
          <a:xfrm>
            <a:off x="332639" y="4186549"/>
            <a:ext cx="3838357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sz="2400">
                <a:cs typeface="Mangal"/>
              </a:rPr>
              <a:t>CONVIDA + </a:t>
            </a:r>
            <a:r>
              <a:rPr lang="mr-IN" sz="2400">
                <a:cs typeface="Mangal"/>
              </a:rPr>
              <a:t>–</a:t>
            </a:r>
            <a:r>
              <a:rPr lang="en-US" sz="2400">
                <a:cs typeface="Mangal"/>
              </a:rPr>
              <a:t> </a:t>
            </a:r>
            <a:r>
              <a:rPr lang="en-US">
                <a:cs typeface="Mangal"/>
              </a:rPr>
              <a:t>(Erasmus + )</a:t>
            </a:r>
            <a:endParaRPr lang="it-IT">
              <a:cs typeface="Mangal"/>
            </a:endParaRP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E13A1BBB-CD43-1B3C-22AF-152A044F56F5}"/>
              </a:ext>
            </a:extLst>
          </p:cNvPr>
          <p:cNvSpPr txBox="1"/>
          <p:nvPr/>
        </p:nvSpPr>
        <p:spPr>
          <a:xfrm>
            <a:off x="332639" y="3565224"/>
            <a:ext cx="3017743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sz="2400">
                <a:cs typeface="Mangal"/>
              </a:rPr>
              <a:t>ITOSA </a:t>
            </a:r>
            <a:r>
              <a:rPr lang="mr-IN" sz="2400">
                <a:cs typeface="Mangal"/>
              </a:rPr>
              <a:t>–</a:t>
            </a:r>
            <a:r>
              <a:rPr lang="en-US" sz="2400">
                <a:cs typeface="Mangal"/>
              </a:rPr>
              <a:t> </a:t>
            </a:r>
            <a:r>
              <a:rPr lang="en-US">
                <a:cs typeface="Mangal"/>
              </a:rPr>
              <a:t>(Erasmus + )</a:t>
            </a:r>
            <a:endParaRPr lang="it-IT">
              <a:cs typeface="Mangal"/>
            </a:endParaRP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22EFA9EE-0218-B1B7-BAC0-0477307FECA5}"/>
              </a:ext>
            </a:extLst>
          </p:cNvPr>
          <p:cNvSpPr txBox="1"/>
          <p:nvPr/>
        </p:nvSpPr>
        <p:spPr>
          <a:xfrm>
            <a:off x="227130" y="2838394"/>
            <a:ext cx="312325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/>
              <a:t>AFECO - </a:t>
            </a:r>
            <a:r>
              <a:rPr lang="en-US"/>
              <a:t>(Erasmus + )</a:t>
            </a:r>
            <a:endParaRPr lang="it-IT"/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D5CC735E-465E-1D0C-AF92-379CF8205CD2}"/>
              </a:ext>
            </a:extLst>
          </p:cNvPr>
          <p:cNvSpPr txBox="1"/>
          <p:nvPr/>
        </p:nvSpPr>
        <p:spPr>
          <a:xfrm>
            <a:off x="7460269" y="2521871"/>
            <a:ext cx="4260387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sz="2400">
                <a:cs typeface="Mangal"/>
              </a:rPr>
              <a:t>PROCAREFUL </a:t>
            </a:r>
            <a:r>
              <a:rPr lang="mr-IN" sz="2400">
                <a:cs typeface="Mangal"/>
              </a:rPr>
              <a:t>–</a:t>
            </a:r>
            <a:r>
              <a:rPr lang="en-US" sz="2400">
                <a:cs typeface="Mangal"/>
              </a:rPr>
              <a:t> </a:t>
            </a:r>
            <a:r>
              <a:rPr lang="en-US">
                <a:cs typeface="Mangal"/>
              </a:rPr>
              <a:t>(Interreg CE)</a:t>
            </a:r>
            <a:endParaRPr lang="it-IT">
              <a:cs typeface="Mangal"/>
            </a:endParaRP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0D3FAAF7-5FC0-3DEB-56AC-4B87A77DD433}"/>
              </a:ext>
            </a:extLst>
          </p:cNvPr>
          <p:cNvSpPr txBox="1"/>
          <p:nvPr/>
        </p:nvSpPr>
        <p:spPr>
          <a:xfrm>
            <a:off x="7354762" y="3787964"/>
            <a:ext cx="485826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cs typeface="Mangal"/>
              </a:rPr>
              <a:t>DYNAMO </a:t>
            </a:r>
            <a:r>
              <a:rPr lang="mr-IN" sz="2400">
                <a:cs typeface="Mangal"/>
              </a:rPr>
              <a:t>–</a:t>
            </a:r>
            <a:r>
              <a:rPr lang="en-US" sz="2400"/>
              <a:t> </a:t>
            </a:r>
            <a:r>
              <a:rPr lang="en-US"/>
              <a:t>(PCP Horizon Europe)</a:t>
            </a:r>
            <a:endParaRPr lang="it-IT"/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1160CB9B-A568-3271-3FCE-D3D24DA206FF}"/>
              </a:ext>
            </a:extLst>
          </p:cNvPr>
          <p:cNvSpPr txBox="1"/>
          <p:nvPr/>
        </p:nvSpPr>
        <p:spPr>
          <a:xfrm>
            <a:off x="7460268" y="3190085"/>
            <a:ext cx="4647249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sz="2400">
                <a:cs typeface="Mangal"/>
              </a:rPr>
              <a:t>DEDALUS </a:t>
            </a:r>
            <a:r>
              <a:rPr lang="mr-IN" sz="2400">
                <a:cs typeface="Mangal"/>
              </a:rPr>
              <a:t>–</a:t>
            </a:r>
            <a:r>
              <a:rPr lang="en-US" sz="2400">
                <a:cs typeface="Mangal"/>
              </a:rPr>
              <a:t> </a:t>
            </a:r>
            <a:r>
              <a:rPr lang="en-US">
                <a:cs typeface="Mangal"/>
              </a:rPr>
              <a:t>(Horizon Europe)</a:t>
            </a:r>
            <a:endParaRPr lang="it-IT">
              <a:cs typeface="Mangal"/>
            </a:endParaRPr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FA66C920-31A1-2CEE-4081-95E8F5C61E06}"/>
              </a:ext>
            </a:extLst>
          </p:cNvPr>
          <p:cNvSpPr txBox="1"/>
          <p:nvPr/>
        </p:nvSpPr>
        <p:spPr>
          <a:xfrm>
            <a:off x="7460267" y="4561685"/>
            <a:ext cx="4647249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sz="2400">
                <a:cs typeface="Mangal"/>
              </a:rPr>
              <a:t>SIRENE </a:t>
            </a:r>
            <a:r>
              <a:rPr lang="mr-IN" sz="2400">
                <a:cs typeface="Mangal"/>
              </a:rPr>
              <a:t>–</a:t>
            </a:r>
            <a:r>
              <a:rPr lang="en-US" sz="2400">
                <a:cs typeface="Mangal"/>
              </a:rPr>
              <a:t> </a:t>
            </a:r>
            <a:r>
              <a:rPr lang="en-US">
                <a:cs typeface="Mangal"/>
              </a:rPr>
              <a:t>(CSA Horizon Europe)</a:t>
            </a:r>
            <a:endParaRPr lang="it-IT">
              <a:cs typeface="Mangal"/>
            </a:endParaRPr>
          </a:p>
        </p:txBody>
      </p:sp>
      <p:pic>
        <p:nvPicPr>
          <p:cNvPr id="43" name="Immagine 43" descr="Immagine che contiene blu&#10;&#10;Descrizione generata automaticamente">
            <a:extLst>
              <a:ext uri="{FF2B5EF4-FFF2-40B4-BE49-F238E27FC236}">
                <a16:creationId xmlns:a16="http://schemas.microsoft.com/office/drawing/2014/main" id="{526826EE-E8E4-F0EF-20CB-3EB04F6B4C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4838612"/>
            <a:ext cx="2743200" cy="1776222"/>
          </a:xfrm>
          <a:prstGeom prst="rect">
            <a:avLst/>
          </a:prstGeom>
        </p:spPr>
      </p:pic>
      <p:pic>
        <p:nvPicPr>
          <p:cNvPr id="44" name="Immagine 44" descr="Immagine che contiene interni&#10;&#10;Descrizione generata automaticamente">
            <a:extLst>
              <a:ext uri="{FF2B5EF4-FFF2-40B4-BE49-F238E27FC236}">
                <a16:creationId xmlns:a16="http://schemas.microsoft.com/office/drawing/2014/main" id="{BA9ABE32-C1FC-88FB-12F0-665ADC18CF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0143" y="2143491"/>
            <a:ext cx="2900728" cy="299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129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road, truck, building, computer&#10;&#10;Description automatically generated">
            <a:extLst>
              <a:ext uri="{FF2B5EF4-FFF2-40B4-BE49-F238E27FC236}">
                <a16:creationId xmlns:a16="http://schemas.microsoft.com/office/drawing/2014/main" id="{5758AA6C-B4D3-8640-88A3-C3A4AEED17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233" t="12063" r="12830" b="22328"/>
          <a:stretch/>
        </p:blipFill>
        <p:spPr>
          <a:xfrm>
            <a:off x="7393586" y="657364"/>
            <a:ext cx="4435557" cy="3139321"/>
          </a:xfrm>
          <a:prstGeom prst="rect">
            <a:avLst/>
          </a:prstGeom>
          <a:effectLst>
            <a:glow rad="203200">
              <a:schemeClr val="bg2">
                <a:alpha val="40000"/>
              </a:schemeClr>
            </a:glo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A9E46EE-24DC-3342-8062-6CB3AFD44350}"/>
              </a:ext>
            </a:extLst>
          </p:cNvPr>
          <p:cNvSpPr txBox="1"/>
          <p:nvPr/>
        </p:nvSpPr>
        <p:spPr>
          <a:xfrm>
            <a:off x="2118880" y="657364"/>
            <a:ext cx="4818947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Aft>
                <a:spcPts val="1200"/>
              </a:spcAft>
            </a:pPr>
            <a:r>
              <a:rPr lang="en-GB" sz="4400" b="1">
                <a:solidFill>
                  <a:schemeClr val="bg2"/>
                </a:solidFill>
              </a:rPr>
              <a:t>ISRAA</a:t>
            </a:r>
            <a:endParaRPr lang="en-GB" sz="3600" b="1">
              <a:solidFill>
                <a:schemeClr val="bg2"/>
              </a:solidFill>
            </a:endParaRPr>
          </a:p>
          <a:p>
            <a:pPr algn="r"/>
            <a:r>
              <a:rPr lang="en-GB" sz="3600" b="1">
                <a:solidFill>
                  <a:schemeClr val="bg2"/>
                </a:solidFill>
              </a:rPr>
              <a:t>Borgo G. Mazzini, 48,</a:t>
            </a:r>
          </a:p>
          <a:p>
            <a:pPr algn="r"/>
            <a:r>
              <a:rPr lang="en-GB" sz="3600" b="1">
                <a:solidFill>
                  <a:schemeClr val="bg2"/>
                </a:solidFill>
              </a:rPr>
              <a:t>31100</a:t>
            </a:r>
          </a:p>
          <a:p>
            <a:pPr algn="r"/>
            <a:r>
              <a:rPr lang="en-GB" sz="3600" b="1">
                <a:solidFill>
                  <a:schemeClr val="bg2"/>
                </a:solidFill>
              </a:rPr>
              <a:t>Treviso (TV)</a:t>
            </a:r>
          </a:p>
          <a:p>
            <a:pPr algn="r"/>
            <a:r>
              <a:rPr lang="en-GB" sz="3600" b="1">
                <a:solidFill>
                  <a:schemeClr val="bg2"/>
                </a:solidFill>
              </a:rPr>
              <a:t>ITALY</a:t>
            </a:r>
            <a:endParaRPr lang="en-IT" sz="3600" b="1">
              <a:solidFill>
                <a:schemeClr val="bg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F9B211-A15C-2E45-A72D-2E7263533BCB}"/>
              </a:ext>
            </a:extLst>
          </p:cNvPr>
          <p:cNvSpPr txBox="1"/>
          <p:nvPr/>
        </p:nvSpPr>
        <p:spPr>
          <a:xfrm>
            <a:off x="5675086" y="5428344"/>
            <a:ext cx="5808000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Aft>
                <a:spcPts val="1200"/>
              </a:spcAft>
            </a:pPr>
            <a:r>
              <a:rPr lang="en-GB" sz="2400" b="1"/>
              <a:t>Tel.: +39 0422 4146</a:t>
            </a:r>
          </a:p>
          <a:p>
            <a:pPr algn="r"/>
            <a:r>
              <a:rPr lang="en-GB" sz="2400" b="1"/>
              <a:t>email: </a:t>
            </a:r>
            <a:r>
              <a:rPr lang="en-GB" sz="2400" b="1" err="1"/>
              <a:t>info@israa.it</a:t>
            </a:r>
            <a:r>
              <a:rPr lang="en-GB" sz="2400" b="1"/>
              <a:t> / pec: </a:t>
            </a:r>
            <a:r>
              <a:rPr lang="en-GB" sz="2400" b="1" err="1"/>
              <a:t>israa@pec.it</a:t>
            </a:r>
            <a:endParaRPr lang="en-IT" sz="2400" b="1"/>
          </a:p>
        </p:txBody>
      </p:sp>
    </p:spTree>
    <p:extLst>
      <p:ext uri="{BB962C8B-B14F-4D97-AF65-F5344CB8AC3E}">
        <p14:creationId xmlns:p14="http://schemas.microsoft.com/office/powerpoint/2010/main" val="3193219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CC97D9-09E4-0AC3-E8B1-C07F9087E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Good Practice 1: Borgo Mazzini Smart Co-housing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3C86A7D-C273-71A9-AA3E-BA196D7092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it-IT" dirty="0">
                <a:ea typeface="+mj-ea"/>
                <a:cs typeface="+mj-cs"/>
              </a:rPr>
              <a:t>ISRAA </a:t>
            </a:r>
            <a:r>
              <a:rPr lang="it-IT" dirty="0" err="1">
                <a:ea typeface="+mj-ea"/>
                <a:cs typeface="+mj-cs"/>
              </a:rPr>
              <a:t>owns</a:t>
            </a:r>
            <a:r>
              <a:rPr lang="it-IT" dirty="0">
                <a:ea typeface="+mj-ea"/>
                <a:cs typeface="+mj-cs"/>
              </a:rPr>
              <a:t> a </a:t>
            </a:r>
            <a:r>
              <a:rPr lang="it-IT" dirty="0" err="1">
                <a:ea typeface="+mj-ea"/>
                <a:cs typeface="+mj-cs"/>
              </a:rPr>
              <a:t>real</a:t>
            </a:r>
            <a:r>
              <a:rPr lang="it-IT" dirty="0">
                <a:ea typeface="+mj-ea"/>
                <a:cs typeface="+mj-cs"/>
              </a:rPr>
              <a:t> estate in the centre of Treviso </a:t>
            </a:r>
            <a:r>
              <a:rPr lang="it-IT" dirty="0" err="1">
                <a:ea typeface="+mj-ea"/>
                <a:cs typeface="+mj-cs"/>
              </a:rPr>
              <a:t>that</a:t>
            </a:r>
            <a:r>
              <a:rPr lang="it-IT" dirty="0">
                <a:ea typeface="+mj-ea"/>
                <a:cs typeface="+mj-cs"/>
              </a:rPr>
              <a:t> </a:t>
            </a:r>
            <a:r>
              <a:rPr lang="it-IT" dirty="0" err="1">
                <a:ea typeface="+mj-ea"/>
                <a:cs typeface="+mj-cs"/>
              </a:rPr>
              <a:t>includes</a:t>
            </a:r>
            <a:r>
              <a:rPr lang="it-IT" dirty="0">
                <a:ea typeface="+mj-ea"/>
                <a:cs typeface="+mj-cs"/>
              </a:rPr>
              <a:t> </a:t>
            </a:r>
            <a:r>
              <a:rPr lang="it-IT" dirty="0" err="1">
                <a:ea typeface="+mj-ea"/>
                <a:cs typeface="+mj-cs"/>
              </a:rPr>
              <a:t>flats</a:t>
            </a:r>
            <a:r>
              <a:rPr lang="it-IT" dirty="0">
                <a:ea typeface="+mj-ea"/>
                <a:cs typeface="+mj-cs"/>
              </a:rPr>
              <a:t>, shops and a </a:t>
            </a:r>
            <a:r>
              <a:rPr lang="it-IT" dirty="0" err="1">
                <a:ea typeface="+mj-ea"/>
                <a:cs typeface="+mj-cs"/>
              </a:rPr>
              <a:t>former</a:t>
            </a:r>
            <a:r>
              <a:rPr lang="it-IT" dirty="0">
                <a:ea typeface="+mj-ea"/>
                <a:cs typeface="+mj-cs"/>
              </a:rPr>
              <a:t> nursing home </a:t>
            </a:r>
            <a:r>
              <a:rPr lang="it-IT" dirty="0" err="1">
                <a:ea typeface="+mj-ea"/>
                <a:cs typeface="+mj-cs"/>
              </a:rPr>
              <a:t>located</a:t>
            </a:r>
            <a:r>
              <a:rPr lang="it-IT" dirty="0">
                <a:ea typeface="+mj-ea"/>
                <a:cs typeface="+mj-cs"/>
              </a:rPr>
              <a:t> in an </a:t>
            </a:r>
            <a:r>
              <a:rPr lang="it-IT" dirty="0" err="1">
                <a:ea typeface="+mj-ea"/>
                <a:cs typeface="+mj-cs"/>
              </a:rPr>
              <a:t>ancient</a:t>
            </a:r>
            <a:r>
              <a:rPr lang="it-IT" dirty="0">
                <a:ea typeface="+mj-ea"/>
                <a:cs typeface="+mj-cs"/>
              </a:rPr>
              <a:t> </a:t>
            </a:r>
            <a:r>
              <a:rPr lang="it-IT" dirty="0" err="1">
                <a:ea typeface="+mj-ea"/>
                <a:cs typeface="+mj-cs"/>
              </a:rPr>
              <a:t>monastery</a:t>
            </a:r>
            <a:r>
              <a:rPr lang="it-IT" dirty="0">
                <a:ea typeface="+mj-ea"/>
                <a:cs typeface="+mj-cs"/>
              </a:rPr>
              <a:t>..</a:t>
            </a:r>
          </a:p>
          <a:p>
            <a:r>
              <a:rPr lang="it-IT" dirty="0">
                <a:ea typeface="+mj-ea"/>
                <a:cs typeface="+mj-cs"/>
              </a:rPr>
              <a:t>In </a:t>
            </a:r>
            <a:r>
              <a:rPr lang="it-IT" err="1">
                <a:ea typeface="+mj-ea"/>
                <a:cs typeface="+mj-cs"/>
              </a:rPr>
              <a:t>this</a:t>
            </a:r>
            <a:r>
              <a:rPr lang="it-IT" dirty="0">
                <a:ea typeface="+mj-ea"/>
                <a:cs typeface="+mj-cs"/>
              </a:rPr>
              <a:t> area </a:t>
            </a:r>
            <a:r>
              <a:rPr lang="it-IT" err="1">
                <a:ea typeface="+mj-ea"/>
                <a:cs typeface="+mj-cs"/>
              </a:rPr>
              <a:t>we</a:t>
            </a:r>
            <a:r>
              <a:rPr lang="it-IT" dirty="0">
                <a:ea typeface="+mj-ea"/>
                <a:cs typeface="+mj-cs"/>
              </a:rPr>
              <a:t> </a:t>
            </a:r>
            <a:r>
              <a:rPr lang="it-IT" err="1">
                <a:ea typeface="+mj-ea"/>
                <a:cs typeface="+mj-cs"/>
              </a:rPr>
              <a:t>want</a:t>
            </a:r>
            <a:r>
              <a:rPr lang="it-IT" dirty="0">
                <a:ea typeface="+mj-ea"/>
                <a:cs typeface="+mj-cs"/>
              </a:rPr>
              <a:t> to face the new challenge of </a:t>
            </a:r>
            <a:r>
              <a:rPr lang="it-IT" err="1">
                <a:ea typeface="+mj-ea"/>
                <a:cs typeface="+mj-cs"/>
              </a:rPr>
              <a:t>economic</a:t>
            </a:r>
            <a:r>
              <a:rPr lang="it-IT" dirty="0">
                <a:ea typeface="+mj-ea"/>
                <a:cs typeface="+mj-cs"/>
              </a:rPr>
              <a:t>, social and </a:t>
            </a:r>
            <a:r>
              <a:rPr lang="it-IT" err="1">
                <a:ea typeface="+mj-ea"/>
                <a:cs typeface="+mj-cs"/>
              </a:rPr>
              <a:t>demographic</a:t>
            </a:r>
            <a:r>
              <a:rPr lang="it-IT" dirty="0">
                <a:ea typeface="+mj-ea"/>
                <a:cs typeface="+mj-cs"/>
              </a:rPr>
              <a:t> </a:t>
            </a:r>
            <a:r>
              <a:rPr lang="it-IT" err="1">
                <a:ea typeface="+mj-ea"/>
                <a:cs typeface="+mj-cs"/>
              </a:rPr>
              <a:t>change</a:t>
            </a:r>
            <a:r>
              <a:rPr lang="it-IT" dirty="0">
                <a:ea typeface="+mj-ea"/>
                <a:cs typeface="+mj-cs"/>
              </a:rPr>
              <a:t> </a:t>
            </a:r>
            <a:r>
              <a:rPr lang="it-IT" err="1">
                <a:ea typeface="+mj-ea"/>
                <a:cs typeface="+mj-cs"/>
              </a:rPr>
              <a:t>promotinga</a:t>
            </a:r>
            <a:r>
              <a:rPr lang="it-IT" dirty="0">
                <a:ea typeface="+mj-ea"/>
                <a:cs typeface="+mj-cs"/>
              </a:rPr>
              <a:t> </a:t>
            </a:r>
            <a:r>
              <a:rPr lang="it-IT" err="1">
                <a:ea typeface="+mj-ea"/>
                <a:cs typeface="+mj-cs"/>
              </a:rPr>
              <a:t>urban</a:t>
            </a:r>
            <a:r>
              <a:rPr lang="it-IT" dirty="0">
                <a:ea typeface="+mj-ea"/>
                <a:cs typeface="+mj-cs"/>
              </a:rPr>
              <a:t> </a:t>
            </a:r>
            <a:r>
              <a:rPr lang="it-IT" err="1">
                <a:ea typeface="+mj-ea"/>
                <a:cs typeface="+mj-cs"/>
              </a:rPr>
              <a:t>regeneration</a:t>
            </a:r>
            <a:r>
              <a:rPr lang="it-IT" dirty="0">
                <a:ea typeface="+mj-ea"/>
                <a:cs typeface="+mj-cs"/>
              </a:rPr>
              <a:t> and </a:t>
            </a:r>
            <a:r>
              <a:rPr lang="it-IT" err="1">
                <a:ea typeface="+mj-ea"/>
                <a:cs typeface="+mj-cs"/>
              </a:rPr>
              <a:t>providing</a:t>
            </a:r>
            <a:r>
              <a:rPr lang="it-IT" dirty="0">
                <a:ea typeface="+mj-ea"/>
                <a:cs typeface="+mj-cs"/>
              </a:rPr>
              <a:t> housing, gardens and outdoor </a:t>
            </a:r>
            <a:r>
              <a:rPr lang="it-IT" err="1">
                <a:ea typeface="+mj-ea"/>
                <a:cs typeface="+mj-cs"/>
              </a:rPr>
              <a:t>spaces</a:t>
            </a:r>
            <a:r>
              <a:rPr lang="it-IT" dirty="0">
                <a:ea typeface="+mj-ea"/>
                <a:cs typeface="+mj-cs"/>
              </a:rPr>
              <a:t> for </a:t>
            </a:r>
            <a:r>
              <a:rPr lang="it-IT" err="1">
                <a:ea typeface="+mj-ea"/>
                <a:cs typeface="+mj-cs"/>
              </a:rPr>
              <a:t>ageing</a:t>
            </a:r>
            <a:r>
              <a:rPr lang="it-IT" dirty="0">
                <a:ea typeface="+mj-ea"/>
                <a:cs typeface="+mj-cs"/>
              </a:rPr>
              <a:t> in place.</a:t>
            </a:r>
          </a:p>
          <a:p>
            <a:r>
              <a:rPr lang="it-IT" dirty="0">
                <a:ea typeface="+mj-ea"/>
                <a:cs typeface="+mj-cs"/>
              </a:rPr>
              <a:t>The goal </a:t>
            </a:r>
            <a:r>
              <a:rPr lang="it-IT" err="1">
                <a:ea typeface="+mj-ea"/>
                <a:cs typeface="+mj-cs"/>
              </a:rPr>
              <a:t>is</a:t>
            </a:r>
            <a:r>
              <a:rPr lang="it-IT" dirty="0">
                <a:ea typeface="+mj-ea"/>
                <a:cs typeface="+mj-cs"/>
              </a:rPr>
              <a:t> </a:t>
            </a:r>
            <a:r>
              <a:rPr lang="it-IT" err="1">
                <a:ea typeface="+mj-ea"/>
                <a:cs typeface="+mj-cs"/>
              </a:rPr>
              <a:t>offering</a:t>
            </a:r>
            <a:r>
              <a:rPr lang="it-IT" dirty="0">
                <a:ea typeface="+mj-ea"/>
                <a:cs typeface="+mj-cs"/>
              </a:rPr>
              <a:t> a new social and </a:t>
            </a:r>
            <a:r>
              <a:rPr lang="it-IT" err="1">
                <a:ea typeface="+mj-ea"/>
                <a:cs typeface="+mj-cs"/>
              </a:rPr>
              <a:t>sustainable</a:t>
            </a:r>
            <a:r>
              <a:rPr lang="it-IT" dirty="0">
                <a:ea typeface="+mj-ea"/>
                <a:cs typeface="+mj-cs"/>
              </a:rPr>
              <a:t> </a:t>
            </a:r>
            <a:r>
              <a:rPr lang="it-IT" err="1">
                <a:ea typeface="+mj-ea"/>
                <a:cs typeface="+mj-cs"/>
              </a:rPr>
              <a:t>response</a:t>
            </a:r>
            <a:r>
              <a:rPr lang="it-IT" dirty="0">
                <a:ea typeface="+mj-ea"/>
                <a:cs typeface="+mj-cs"/>
              </a:rPr>
              <a:t> to the </a:t>
            </a:r>
            <a:r>
              <a:rPr lang="it-IT" err="1">
                <a:ea typeface="+mj-ea"/>
                <a:cs typeface="+mj-cs"/>
              </a:rPr>
              <a:t>elderly</a:t>
            </a:r>
            <a:r>
              <a:rPr lang="it-IT" dirty="0">
                <a:ea typeface="+mj-ea"/>
                <a:cs typeface="+mj-cs"/>
              </a:rPr>
              <a:t> way of living and housing in the centre of the city.</a:t>
            </a:r>
          </a:p>
          <a:p>
            <a:r>
              <a:rPr lang="it-IT" err="1">
                <a:ea typeface="+mj-ea"/>
                <a:cs typeface="+mj-cs"/>
              </a:rPr>
              <a:t>We</a:t>
            </a:r>
            <a:r>
              <a:rPr lang="it-IT" dirty="0">
                <a:ea typeface="+mj-ea"/>
                <a:cs typeface="+mj-cs"/>
              </a:rPr>
              <a:t> </a:t>
            </a:r>
            <a:r>
              <a:rPr lang="it-IT" err="1">
                <a:ea typeface="+mj-ea"/>
                <a:cs typeface="+mj-cs"/>
              </a:rPr>
              <a:t>have</a:t>
            </a:r>
            <a:r>
              <a:rPr lang="it-IT" dirty="0">
                <a:ea typeface="+mj-ea"/>
                <a:cs typeface="+mj-cs"/>
              </a:rPr>
              <a:t> </a:t>
            </a:r>
            <a:r>
              <a:rPr lang="it-IT" err="1">
                <a:ea typeface="+mj-ea"/>
                <a:cs typeface="+mj-cs"/>
              </a:rPr>
              <a:t>designed</a:t>
            </a:r>
            <a:r>
              <a:rPr lang="it-IT" dirty="0">
                <a:ea typeface="+mj-ea"/>
                <a:cs typeface="+mj-cs"/>
              </a:rPr>
              <a:t>  a group of </a:t>
            </a:r>
            <a:r>
              <a:rPr lang="it-IT" err="1">
                <a:ea typeface="+mj-ea"/>
                <a:cs typeface="+mj-cs"/>
              </a:rPr>
              <a:t>indipendent</a:t>
            </a:r>
            <a:r>
              <a:rPr lang="it-IT" dirty="0">
                <a:ea typeface="+mj-ea"/>
                <a:cs typeface="+mj-cs"/>
              </a:rPr>
              <a:t>, </a:t>
            </a:r>
            <a:r>
              <a:rPr lang="it-IT" err="1">
                <a:ea typeface="+mj-ea"/>
                <a:cs typeface="+mj-cs"/>
              </a:rPr>
              <a:t>accessible</a:t>
            </a:r>
            <a:r>
              <a:rPr lang="it-IT" dirty="0">
                <a:ea typeface="+mj-ea"/>
                <a:cs typeface="+mj-cs"/>
              </a:rPr>
              <a:t> and </a:t>
            </a:r>
            <a:r>
              <a:rPr lang="it-IT" err="1">
                <a:ea typeface="+mj-ea"/>
                <a:cs typeface="+mj-cs"/>
              </a:rPr>
              <a:t>affordable</a:t>
            </a:r>
            <a:r>
              <a:rPr lang="it-IT" dirty="0">
                <a:ea typeface="+mj-ea"/>
                <a:cs typeface="+mj-cs"/>
              </a:rPr>
              <a:t> </a:t>
            </a:r>
            <a:r>
              <a:rPr lang="it-IT" err="1">
                <a:ea typeface="+mj-ea"/>
                <a:cs typeface="+mj-cs"/>
              </a:rPr>
              <a:t>flats</a:t>
            </a:r>
            <a:r>
              <a:rPr lang="it-IT" dirty="0">
                <a:ea typeface="+mj-ea"/>
                <a:cs typeface="+mj-cs"/>
              </a:rPr>
              <a:t> to </a:t>
            </a:r>
            <a:r>
              <a:rPr lang="it-IT" err="1">
                <a:ea typeface="+mj-ea"/>
                <a:cs typeface="+mj-cs"/>
              </a:rPr>
              <a:t>rent</a:t>
            </a:r>
            <a:r>
              <a:rPr lang="it-IT" dirty="0">
                <a:ea typeface="+mj-ea"/>
                <a:cs typeface="+mj-cs"/>
              </a:rPr>
              <a:t> in a smart, inclusive and age friendly </a:t>
            </a:r>
            <a:r>
              <a:rPr lang="it-IT" err="1">
                <a:ea typeface="+mj-ea"/>
                <a:cs typeface="+mj-cs"/>
              </a:rPr>
              <a:t>neighborghood</a:t>
            </a:r>
            <a:r>
              <a:rPr lang="it-IT" dirty="0">
                <a:ea typeface="+mj-ea"/>
                <a:cs typeface="+mj-cs"/>
              </a:rPr>
              <a:t> close to a network of services.</a:t>
            </a:r>
          </a:p>
          <a:p>
            <a:r>
              <a:rPr lang="it-IT" err="1">
                <a:ea typeface="+mj-ea"/>
                <a:cs typeface="+mj-cs"/>
              </a:rPr>
              <a:t>Our</a:t>
            </a:r>
            <a:r>
              <a:rPr lang="it-IT" dirty="0">
                <a:ea typeface="+mj-ea"/>
                <a:cs typeface="+mj-cs"/>
              </a:rPr>
              <a:t> commitment </a:t>
            </a:r>
            <a:r>
              <a:rPr lang="it-IT" err="1">
                <a:ea typeface="+mj-ea"/>
                <a:cs typeface="+mj-cs"/>
              </a:rPr>
              <a:t>is</a:t>
            </a:r>
            <a:r>
              <a:rPr lang="it-IT" dirty="0">
                <a:ea typeface="+mj-ea"/>
                <a:cs typeface="+mj-cs"/>
              </a:rPr>
              <a:t> to </a:t>
            </a:r>
            <a:r>
              <a:rPr lang="it-IT" err="1">
                <a:ea typeface="+mj-ea"/>
                <a:cs typeface="+mj-cs"/>
              </a:rPr>
              <a:t>promote</a:t>
            </a:r>
            <a:r>
              <a:rPr lang="it-IT" dirty="0">
                <a:ea typeface="+mj-ea"/>
                <a:cs typeface="+mj-cs"/>
              </a:rPr>
              <a:t> and </a:t>
            </a:r>
            <a:r>
              <a:rPr lang="it-IT" err="1">
                <a:ea typeface="+mj-ea"/>
                <a:cs typeface="+mj-cs"/>
              </a:rPr>
              <a:t>empower</a:t>
            </a:r>
            <a:r>
              <a:rPr lang="it-IT" dirty="0">
                <a:ea typeface="+mj-ea"/>
                <a:cs typeface="+mj-cs"/>
              </a:rPr>
              <a:t> the </a:t>
            </a:r>
            <a:r>
              <a:rPr lang="it-IT" err="1">
                <a:ea typeface="+mj-ea"/>
                <a:cs typeface="+mj-cs"/>
              </a:rPr>
              <a:t>elderly’s</a:t>
            </a:r>
            <a:r>
              <a:rPr lang="it-IT" dirty="0">
                <a:ea typeface="+mj-ea"/>
                <a:cs typeface="+mj-cs"/>
              </a:rPr>
              <a:t> </a:t>
            </a:r>
            <a:r>
              <a:rPr lang="it-IT" err="1">
                <a:ea typeface="+mj-ea"/>
                <a:cs typeface="+mj-cs"/>
              </a:rPr>
              <a:t>ability</a:t>
            </a:r>
            <a:r>
              <a:rPr lang="it-IT" dirty="0">
                <a:ea typeface="+mj-ea"/>
                <a:cs typeface="+mj-cs"/>
              </a:rPr>
              <a:t> to </a:t>
            </a:r>
            <a:r>
              <a:rPr lang="it-IT" err="1">
                <a:ea typeface="+mj-ea"/>
                <a:cs typeface="+mj-cs"/>
              </a:rPr>
              <a:t>remain</a:t>
            </a:r>
            <a:r>
              <a:rPr lang="it-IT" dirty="0">
                <a:ea typeface="+mj-ea"/>
                <a:cs typeface="+mj-cs"/>
              </a:rPr>
              <a:t> in </a:t>
            </a:r>
            <a:r>
              <a:rPr lang="it-IT" err="1">
                <a:ea typeface="+mj-ea"/>
                <a:cs typeface="+mj-cs"/>
              </a:rPr>
              <a:t>their</a:t>
            </a:r>
            <a:r>
              <a:rPr lang="it-IT" dirty="0">
                <a:ea typeface="+mj-ea"/>
                <a:cs typeface="+mj-cs"/>
              </a:rPr>
              <a:t> </a:t>
            </a:r>
            <a:r>
              <a:rPr lang="it-IT" err="1">
                <a:ea typeface="+mj-ea"/>
                <a:cs typeface="+mj-cs"/>
              </a:rPr>
              <a:t>own</a:t>
            </a:r>
            <a:r>
              <a:rPr lang="it-IT" dirty="0">
                <a:ea typeface="+mj-ea"/>
                <a:cs typeface="+mj-cs"/>
              </a:rPr>
              <a:t> home for </a:t>
            </a:r>
            <a:r>
              <a:rPr lang="it-IT" err="1">
                <a:ea typeface="+mj-ea"/>
                <a:cs typeface="+mj-cs"/>
              </a:rPr>
              <a:t>as</a:t>
            </a:r>
            <a:r>
              <a:rPr lang="it-IT" dirty="0">
                <a:ea typeface="+mj-ea"/>
                <a:cs typeface="+mj-cs"/>
              </a:rPr>
              <a:t> long </a:t>
            </a:r>
            <a:r>
              <a:rPr lang="it-IT" err="1">
                <a:ea typeface="+mj-ea"/>
                <a:cs typeface="+mj-cs"/>
              </a:rPr>
              <a:t>as</a:t>
            </a:r>
            <a:r>
              <a:rPr lang="it-IT" dirty="0">
                <a:ea typeface="+mj-ea"/>
                <a:cs typeface="+mj-cs"/>
              </a:rPr>
              <a:t> </a:t>
            </a:r>
            <a:r>
              <a:rPr lang="it-IT" err="1">
                <a:ea typeface="+mj-ea"/>
                <a:cs typeface="+mj-cs"/>
              </a:rPr>
              <a:t>possible</a:t>
            </a:r>
            <a:r>
              <a:rPr lang="it-IT" dirty="0">
                <a:ea typeface="+mj-ea"/>
                <a:cs typeface="+mj-cs"/>
              </a:rPr>
              <a:t> and to </a:t>
            </a:r>
            <a:r>
              <a:rPr lang="it-IT" err="1">
                <a:ea typeface="+mj-ea"/>
                <a:cs typeface="+mj-cs"/>
              </a:rPr>
              <a:t>foster</a:t>
            </a:r>
            <a:r>
              <a:rPr lang="it-IT" dirty="0">
                <a:ea typeface="+mj-ea"/>
                <a:cs typeface="+mj-cs"/>
              </a:rPr>
              <a:t> self-</a:t>
            </a:r>
            <a:r>
              <a:rPr lang="it-IT" err="1">
                <a:ea typeface="+mj-ea"/>
                <a:cs typeface="+mj-cs"/>
              </a:rPr>
              <a:t>determination</a:t>
            </a:r>
            <a:r>
              <a:rPr lang="it-IT" dirty="0">
                <a:ea typeface="+mj-ea"/>
                <a:cs typeface="+mj-cs"/>
              </a:rPr>
              <a:t>.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506470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Custom 9">
      <a:dk1>
        <a:srgbClr val="323232"/>
      </a:dk1>
      <a:lt1>
        <a:srgbClr val="323232"/>
      </a:lt1>
      <a:dk2>
        <a:srgbClr val="FFFFFF"/>
      </a:dk2>
      <a:lt2>
        <a:srgbClr val="636363"/>
      </a:lt2>
      <a:accent1>
        <a:srgbClr val="D87764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928</Words>
  <Application>Microsoft Office PowerPoint</Application>
  <PresentationFormat>Widescreen</PresentationFormat>
  <Paragraphs>132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1" baseType="lpstr">
      <vt:lpstr>Arial</vt:lpstr>
      <vt:lpstr>Century Gothic</vt:lpstr>
      <vt:lpstr>Mangal</vt:lpstr>
      <vt:lpstr>Wingdings 2</vt:lpstr>
      <vt:lpstr>Quotable</vt:lpstr>
      <vt:lpstr>Presentazione standard di PowerPoint</vt:lpstr>
      <vt:lpstr>What is ISRAA</vt:lpstr>
      <vt:lpstr>Our numbers</vt:lpstr>
      <vt:lpstr>Presentazione standard di PowerPoint</vt:lpstr>
      <vt:lpstr>Presentazione standard di PowerPoint</vt:lpstr>
      <vt:lpstr>Among our EU projects:</vt:lpstr>
      <vt:lpstr>Among our EU projects 2023:</vt:lpstr>
      <vt:lpstr>Presentazione standard di PowerPoint</vt:lpstr>
      <vt:lpstr>Good Practice 1: Borgo Mazzini Smart Co-housing</vt:lpstr>
      <vt:lpstr>How did we come up with it?</vt:lpstr>
      <vt:lpstr>Focus: social relationships  </vt:lpstr>
      <vt:lpstr>Focus: support independence and wellbeing</vt:lpstr>
      <vt:lpstr>Focus: economic sustainability</vt:lpstr>
      <vt:lpstr>Focus: social architecture</vt:lpstr>
      <vt:lpstr>Good practice 2 – Mindfulness activities (SEFAC)</vt:lpstr>
      <vt:lpstr>Good practice 3: "Ogni vita è un capolavoro"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israa</dc:title>
  <dc:creator>nicola contarin</dc:creator>
  <cp:lastModifiedBy>Elena Curtopassi</cp:lastModifiedBy>
  <cp:revision>216</cp:revision>
  <dcterms:created xsi:type="dcterms:W3CDTF">2020-08-14T09:53:00Z</dcterms:created>
  <dcterms:modified xsi:type="dcterms:W3CDTF">2023-02-10T15:41:10Z</dcterms:modified>
</cp:coreProperties>
</file>