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7" r:id="rId2"/>
    <p:sldId id="259" r:id="rId3"/>
    <p:sldId id="258" r:id="rId4"/>
    <p:sldId id="266" r:id="rId5"/>
    <p:sldId id="270" r:id="rId6"/>
    <p:sldId id="268" r:id="rId7"/>
    <p:sldId id="269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1146A-8B94-9A42-0F21-CC868349CAD9}" v="15" dt="2023-01-25T16:41:57.117"/>
    <p1510:client id="{B58089BF-D7C7-21D8-27DB-0A5AEEC06099}" v="15" dt="2023-01-25T16:06:30.386"/>
    <p1510:client id="{7DFA91B4-1F62-6D1F-6493-2BF7D4F5450F}" v="5" dt="2023-02-10T10:25:38.003"/>
    <p1510:client id="{802C7C0B-96AE-7A91-3ACE-EA4BCDFE9507}" v="687" dt="2023-01-25T16:38:33.109"/>
    <p1510:client id="{88B33F70-BE4D-498F-9B46-F2C230190C52}" v="154" dt="2023-01-26T06:00:10.212"/>
    <p1510:client id="{C4025CE0-27C7-F34E-19AC-DB99BBB91F0A}" v="7" dt="2023-01-25T16:44:24.224"/>
    <p1510:client id="{AC77F4B3-C4EF-EDE7-25B9-F17EDBA3F4FE}" v="800" dt="2023-02-10T10:10:57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01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53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6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4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88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7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04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9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mailto:faber@israa.it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fabbricaeuropa.e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65418-42E8-3147-AA9C-9333888BCB02}"/>
              </a:ext>
            </a:extLst>
          </p:cNvPr>
          <p:cNvSpPr txBox="1"/>
          <p:nvPr/>
        </p:nvSpPr>
        <p:spPr>
          <a:xfrm>
            <a:off x="7290201" y="3151589"/>
            <a:ext cx="4389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3600" b="1">
                <a:solidFill>
                  <a:schemeClr val="accent4">
                    <a:lumMod val="75000"/>
                  </a:schemeClr>
                </a:solidFill>
              </a:rPr>
              <a:t>Istituto per Servizi di Ricovero e Assistenza agli Anziani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C2E8799-590C-4F6F-8203-97E3C210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256" y="1236011"/>
            <a:ext cx="4389428" cy="14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B77A5F-ABD2-1CD5-0DBE-DEF71DA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How did we come up with it?</a:t>
            </a:r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9A4A9C6-7C75-F557-2EF6-6AF812E5E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2376" y="937045"/>
            <a:ext cx="6857996" cy="529005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91106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B6858-8722-F8D8-E9B4-4B38117F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it-IT" dirty="0"/>
              <a:t>Focus: social </a:t>
            </a:r>
            <a:r>
              <a:rPr lang="it-IT" dirty="0" err="1"/>
              <a:t>relationships</a:t>
            </a:r>
            <a:r>
              <a:rPr lang="it-IT" dirty="0"/>
              <a:t> 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6FCF32-9E60-F8F1-0964-60A1AE6C3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91" y="2413000"/>
            <a:ext cx="4892550" cy="371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In an age-friendly city, policies, services, settings and structures support and enable people to age actively by: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•recognizing the wide range of capacities and resources among older people;</a:t>
            </a:r>
            <a:endParaRPr lang="en-US" dirty="0"/>
          </a:p>
          <a:p>
            <a:r>
              <a:rPr lang="en-US" sz="1600" dirty="0">
                <a:ea typeface="+mn-lt"/>
                <a:cs typeface="+mn-lt"/>
              </a:rPr>
              <a:t>•anticipating and responding flexibly to ageing-related needs and preferences;</a:t>
            </a:r>
            <a:endParaRPr lang="en-US" dirty="0"/>
          </a:p>
          <a:p>
            <a:r>
              <a:rPr lang="en-US" sz="1600" dirty="0">
                <a:ea typeface="+mn-lt"/>
                <a:cs typeface="+mn-lt"/>
              </a:rPr>
              <a:t>•respecting their decisions and lifestyle choices;</a:t>
            </a:r>
            <a:endParaRPr lang="en-US" dirty="0"/>
          </a:p>
          <a:p>
            <a:r>
              <a:rPr lang="en-US" sz="1600" dirty="0">
                <a:ea typeface="+mn-lt"/>
                <a:cs typeface="+mn-lt"/>
              </a:rPr>
              <a:t>•protecting those who are most vulnerable;</a:t>
            </a:r>
            <a:endParaRPr lang="en-US" dirty="0"/>
          </a:p>
          <a:p>
            <a:r>
              <a:rPr lang="en-US" sz="1600" dirty="0">
                <a:ea typeface="+mn-lt"/>
                <a:cs typeface="+mn-lt"/>
              </a:rPr>
              <a:t>•And promoting their inclusion in and contribution to all areas of community life.</a:t>
            </a:r>
            <a:endParaRPr lang="en-US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04A7C34-7B47-C0FB-DA59-6FA49797F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30" r="223" b="-331"/>
          <a:stretch/>
        </p:blipFill>
        <p:spPr>
          <a:xfrm>
            <a:off x="5893263" y="2695677"/>
            <a:ext cx="5493399" cy="296569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674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72639-35A7-1F13-093C-115C6556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Focus: support </a:t>
            </a:r>
            <a:r>
              <a:rPr lang="it-IT" dirty="0" err="1"/>
              <a:t>independence</a:t>
            </a:r>
            <a:r>
              <a:rPr lang="it-IT" dirty="0"/>
              <a:t> and </a:t>
            </a:r>
            <a:r>
              <a:rPr lang="it-IT" dirty="0" err="1"/>
              <a:t>wellbeing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B1946-7A96-4CCE-2F78-D7928635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08284" cy="36365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The resident makes himself/herself available to others, inside and outside the Borgo.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Family, friends, neighbourhood.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ISRAA provides services to foster active ageing and to take care for dependent elderly.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Volunteers.</a:t>
            </a:r>
          </a:p>
          <a:p>
            <a:r>
              <a:rPr lang="en-GB" dirty="0">
                <a:ea typeface="+mn-lt"/>
                <a:cs typeface="+mn-lt"/>
              </a:rPr>
              <a:t>The old town centre.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City Hall, Local Health Care System.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A community manager who is a member of the ISRAA team.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Elderly Advisory Council.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61EA133-A433-6DC9-53A0-8F80176302C3}"/>
              </a:ext>
            </a:extLst>
          </p:cNvPr>
          <p:cNvSpPr txBox="1">
            <a:spLocks/>
          </p:cNvSpPr>
          <p:nvPr/>
        </p:nvSpPr>
        <p:spPr>
          <a:xfrm>
            <a:off x="6280531" y="2227203"/>
            <a:ext cx="520828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I</a:t>
            </a:r>
            <a:r>
              <a:rPr lang="en-GB" dirty="0"/>
              <a:t>MPORTANCE OF LOW-LEVEL SERVICES:</a:t>
            </a:r>
          </a:p>
          <a:p>
            <a:pPr marL="0" indent="0">
              <a:buNone/>
            </a:pPr>
            <a:r>
              <a:rPr lang="en-GB" dirty="0"/>
              <a:t>- housekeeping and maintenance</a:t>
            </a:r>
          </a:p>
          <a:p>
            <a:pPr marL="0" indent="0">
              <a:buNone/>
            </a:pPr>
            <a:r>
              <a:rPr lang="en-GB" dirty="0"/>
              <a:t>- laundry and linen</a:t>
            </a:r>
          </a:p>
          <a:p>
            <a:pPr marL="0" indent="0">
              <a:buNone/>
            </a:pPr>
            <a:r>
              <a:rPr lang="en-GB" dirty="0"/>
              <a:t>- Social-concierge services</a:t>
            </a:r>
          </a:p>
          <a:p>
            <a:pPr marL="0" indent="0">
              <a:buNone/>
            </a:pPr>
            <a:r>
              <a:rPr lang="en-GB" dirty="0"/>
              <a:t>- health promotion</a:t>
            </a:r>
          </a:p>
          <a:p>
            <a:pPr marL="0" indent="0">
              <a:buNone/>
            </a:pPr>
            <a:r>
              <a:rPr lang="en-GB" dirty="0"/>
              <a:t>- emergency call systems</a:t>
            </a:r>
          </a:p>
          <a:p>
            <a:pPr marL="0" indent="0">
              <a:buNone/>
            </a:pPr>
            <a:r>
              <a:rPr lang="en-GB" dirty="0"/>
              <a:t>- recreational and social activities</a:t>
            </a:r>
          </a:p>
          <a:p>
            <a:pPr marL="0" indent="0">
              <a:buNone/>
            </a:pPr>
            <a:r>
              <a:rPr lang="en-GB" dirty="0"/>
              <a:t>- social work services</a:t>
            </a:r>
          </a:p>
          <a:p>
            <a:pPr marL="0" indent="0">
              <a:buNone/>
            </a:pPr>
            <a:r>
              <a:rPr lang="en-GB" dirty="0"/>
              <a:t>- spiritual assistance</a:t>
            </a:r>
          </a:p>
        </p:txBody>
      </p:sp>
    </p:spTree>
    <p:extLst>
      <p:ext uri="{BB962C8B-B14F-4D97-AF65-F5344CB8AC3E}">
        <p14:creationId xmlns:p14="http://schemas.microsoft.com/office/powerpoint/2010/main" val="309831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BF0B4-2367-FBAB-600A-A221BDBE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it-IT" dirty="0"/>
              <a:t>Focus: </a:t>
            </a:r>
            <a:r>
              <a:rPr lang="it-IT" dirty="0" err="1"/>
              <a:t>economic</a:t>
            </a:r>
            <a:r>
              <a:rPr lang="it-IT" dirty="0"/>
              <a:t> </a:t>
            </a:r>
            <a:r>
              <a:rPr lang="it-IT" dirty="0" err="1"/>
              <a:t>sustainability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193711-7F12-2C53-44FA-2A0ACBEE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600"/>
              <a:t>Sustainability for both users and ISRAA</a:t>
            </a:r>
          </a:p>
          <a:p>
            <a:r>
              <a:rPr lang="en-GB" sz="1600"/>
              <a:t>Real estate asset management governed by ISRAA</a:t>
            </a:r>
          </a:p>
          <a:p>
            <a:r>
              <a:rPr lang="en-GB" sz="1600"/>
              <a:t>We offer flats to rent and services</a:t>
            </a:r>
          </a:p>
          <a:p>
            <a:r>
              <a:rPr lang="en-GB" sz="1600"/>
              <a:t>Self-sustainability: BMSC Project is not a burden for other ISRAA users (no fee increasing)</a:t>
            </a:r>
          </a:p>
        </p:txBody>
      </p:sp>
      <p:pic>
        <p:nvPicPr>
          <p:cNvPr id="4" name="Immagine 4" descr="Immagine che contiene albero, cielo, esterni, erba&#10;&#10;Descrizione generata automaticamente">
            <a:extLst>
              <a:ext uri="{FF2B5EF4-FFF2-40B4-BE49-F238E27FC236}">
                <a16:creationId xmlns:a16="http://schemas.microsoft.com/office/drawing/2014/main" id="{8FE03D40-13D9-D65E-9932-B04538C4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967" y="2413000"/>
            <a:ext cx="4955117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1261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23778-E8AC-B4A8-63B9-94567027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it-IT" dirty="0"/>
              <a:t>Focus: social </a:t>
            </a:r>
            <a:r>
              <a:rPr lang="it-IT" dirty="0" err="1"/>
              <a:t>architecture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01DD9-F285-FD6A-E786-1F5FABA96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600">
                <a:ea typeface="+mn-lt"/>
                <a:cs typeface="+mn-lt"/>
              </a:rPr>
              <a:t>ACCESSIBILITY</a:t>
            </a:r>
            <a:endParaRPr lang="en-GB" sz="1600"/>
          </a:p>
          <a:p>
            <a:r>
              <a:rPr lang="en-GB" sz="1600">
                <a:ea typeface="+mn-lt"/>
                <a:cs typeface="+mn-lt"/>
              </a:rPr>
              <a:t>(ICF international classification of functioning disability and health)</a:t>
            </a:r>
            <a:endParaRPr lang="en-GB" sz="1600"/>
          </a:p>
          <a:p>
            <a:r>
              <a:rPr lang="en-GB" sz="1600">
                <a:ea typeface="+mn-lt"/>
                <a:cs typeface="+mn-lt"/>
              </a:rPr>
              <a:t>•UNIVERSAL DESIGN</a:t>
            </a:r>
            <a:endParaRPr lang="en-GB" sz="1600"/>
          </a:p>
          <a:p>
            <a:r>
              <a:rPr lang="en-GB" sz="1600">
                <a:ea typeface="+mn-lt"/>
                <a:cs typeface="+mn-lt"/>
              </a:rPr>
              <a:t>•MODULARITY AND HOUSING FLEXIBILITY</a:t>
            </a:r>
            <a:endParaRPr lang="en-GB" sz="1600"/>
          </a:p>
          <a:p>
            <a:r>
              <a:rPr lang="en-GB" sz="1600">
                <a:ea typeface="+mn-lt"/>
                <a:cs typeface="+mn-lt"/>
              </a:rPr>
              <a:t>•TECHNOLOGY</a:t>
            </a:r>
            <a:endParaRPr lang="en-GB" sz="1600"/>
          </a:p>
          <a:p>
            <a:r>
              <a:rPr lang="en-GB" sz="1600">
                <a:ea typeface="+mn-lt"/>
                <a:cs typeface="+mn-lt"/>
              </a:rPr>
              <a:t>•ECO-FRIENDLY AND SUSTAINABLE DESIGN</a:t>
            </a:r>
            <a:endParaRPr lang="en-GB" sz="1600"/>
          </a:p>
          <a:p>
            <a:r>
              <a:rPr lang="en-GB" sz="1600">
                <a:ea typeface="+mn-lt"/>
                <a:cs typeface="+mn-lt"/>
              </a:rPr>
              <a:t>•ERGONOMY</a:t>
            </a:r>
            <a:endParaRPr lang="en-GB" sz="1600"/>
          </a:p>
        </p:txBody>
      </p:sp>
      <p:pic>
        <p:nvPicPr>
          <p:cNvPr id="4" name="Immagine 4" descr="Immagine che contiene erba, albero, esterni, edificio&#10;&#10;Descrizione generata automaticamente">
            <a:extLst>
              <a:ext uri="{FF2B5EF4-FFF2-40B4-BE49-F238E27FC236}">
                <a16:creationId xmlns:a16="http://schemas.microsoft.com/office/drawing/2014/main" id="{791C4E47-5D24-2E07-EFB8-870E29D0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2" y="2413000"/>
            <a:ext cx="5567547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8820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96DFE-06F0-6C77-D97F-91C3B5A1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8765321" cy="970450"/>
          </a:xfrm>
        </p:spPr>
        <p:txBody>
          <a:bodyPr/>
          <a:lstStyle/>
          <a:p>
            <a:r>
              <a:rPr lang="it-IT" dirty="0"/>
              <a:t>Good practice 2 – Mindfulness activities (SEFAC)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8BEFD9-996E-3DA6-D45A-87E0D1DC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90" y="2222287"/>
            <a:ext cx="6461897" cy="4300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Promote healthy lifestyles, through </a:t>
            </a:r>
            <a:r>
              <a:rPr lang="en-GB" b="1" dirty="0">
                <a:ea typeface="+mn-lt"/>
                <a:cs typeface="+mn-lt"/>
              </a:rPr>
              <a:t>mindfulness practices</a:t>
            </a:r>
            <a:r>
              <a:rPr lang="en-GB" dirty="0">
                <a:ea typeface="+mn-lt"/>
                <a:cs typeface="+mn-lt"/>
              </a:rPr>
              <a:t>, increasing empowerment, promoting self-efficacy, and increasing </a:t>
            </a:r>
            <a:r>
              <a:rPr lang="en-GB" b="1" dirty="0">
                <a:ea typeface="+mn-lt"/>
                <a:cs typeface="+mn-lt"/>
              </a:rPr>
              <a:t>self-management </a:t>
            </a:r>
            <a:r>
              <a:rPr lang="en-GB" dirty="0">
                <a:ea typeface="+mn-lt"/>
                <a:cs typeface="+mn-lt"/>
              </a:rPr>
              <a:t>of participants regarding modifiable risk factors for the chronic diseases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Implement a local </a:t>
            </a:r>
            <a:r>
              <a:rPr lang="en-GB" b="1" dirty="0">
                <a:ea typeface="+mn-lt"/>
                <a:cs typeface="+mn-lt"/>
              </a:rPr>
              <a:t>social engagement </a:t>
            </a:r>
            <a:r>
              <a:rPr lang="en-GB" dirty="0">
                <a:ea typeface="+mn-lt"/>
                <a:cs typeface="+mn-lt"/>
              </a:rPr>
              <a:t>model tested successfully in the UK based on the </a:t>
            </a:r>
            <a:r>
              <a:rPr lang="en-GB" b="1" dirty="0">
                <a:ea typeface="+mn-lt"/>
                <a:cs typeface="+mn-lt"/>
              </a:rPr>
              <a:t>volunteers</a:t>
            </a:r>
            <a:r>
              <a:rPr lang="en-GB" dirty="0">
                <a:ea typeface="+mn-lt"/>
                <a:cs typeface="+mn-lt"/>
              </a:rPr>
              <a:t>’ recruitment and training for connecting social services, primary health care and social services and participants according to the toolkit guidelines.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Develop a </a:t>
            </a:r>
            <a:r>
              <a:rPr lang="en-GB" b="1" dirty="0">
                <a:ea typeface="+mn-lt"/>
                <a:cs typeface="+mn-lt"/>
              </a:rPr>
              <a:t>SEFAC app</a:t>
            </a:r>
            <a:r>
              <a:rPr lang="en-GB" dirty="0">
                <a:ea typeface="+mn-lt"/>
                <a:cs typeface="+mn-lt"/>
              </a:rPr>
              <a:t>, with which the participants can easily and quickly assess their health behaviour and that support people to adopt a healthier lifestyle, while getting remote support when needed.</a:t>
            </a:r>
            <a:endParaRPr lang="en-GB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934E450C-80A3-3193-CCB8-AC85E469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724" y="2104335"/>
            <a:ext cx="5348747" cy="435768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C3909DF-1B41-5235-60B3-8736A17FE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594" y="219677"/>
            <a:ext cx="2198915" cy="14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DDE246-E317-E090-6276-FBBEABD9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Good practice 3: "Ogni vita è un capolavoro" </a:t>
            </a:r>
          </a:p>
        </p:txBody>
      </p:sp>
      <p:pic>
        <p:nvPicPr>
          <p:cNvPr id="4" name="Immagine 4" descr="Immagine che contiene persona, uomo, interni, posando&#10;&#10;Descrizione generata automaticamente">
            <a:extLst>
              <a:ext uri="{FF2B5EF4-FFF2-40B4-BE49-F238E27FC236}">
                <a16:creationId xmlns:a16="http://schemas.microsoft.com/office/drawing/2014/main" id="{32E8287C-8E39-B173-787C-D64C0317C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3323" y="643465"/>
            <a:ext cx="6222360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9574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CF85-9540-1B4B-9B6F-268D07C3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What is ISRAA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730D89-01CE-3C42-9300-AA7AF94FB5F0}"/>
              </a:ext>
            </a:extLst>
          </p:cNvPr>
          <p:cNvSpPr txBox="1">
            <a:spLocks/>
          </p:cNvSpPr>
          <p:nvPr/>
        </p:nvSpPr>
        <p:spPr>
          <a:xfrm>
            <a:off x="810000" y="2698529"/>
            <a:ext cx="8348514" cy="352425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200" b="0">
                <a:solidFill>
                  <a:schemeClr val="tx1"/>
                </a:solidFill>
                <a:latin typeface="+mn-lt"/>
              </a:rPr>
              <a:t>ISRAA is an Italian public senior care provider based in Treviso.</a:t>
            </a:r>
          </a:p>
          <a:p>
            <a:pPr algn="just"/>
            <a:endParaRPr lang="en-US" sz="3200" b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3200" b="0">
                <a:solidFill>
                  <a:schemeClr val="tx1"/>
                </a:solidFill>
                <a:latin typeface="+mn-lt"/>
              </a:rPr>
              <a:t>We have knowledge and experience in assisting seniors to remain independent, by promoting positive feelings in an age-friendly environment.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DEE0B4-AE2C-4BD1-9BC7-F9A4C94B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414" y="2698529"/>
            <a:ext cx="2421407" cy="818450"/>
          </a:xfrm>
          <a:prstGeom prst="rect">
            <a:avLst/>
          </a:prstGeom>
        </p:spPr>
      </p:pic>
      <p:pic>
        <p:nvPicPr>
          <p:cNvPr id="3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CB45AF5-EE29-6717-9D1E-F488EAB1A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621" y="4046424"/>
            <a:ext cx="2238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3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3C77680-07AF-D14C-A8EA-0C30FB946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lum bright="5000"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14364" r="55817" b="32295"/>
          <a:stretch/>
        </p:blipFill>
        <p:spPr bwMode="auto">
          <a:xfrm>
            <a:off x="6095999" y="-3176"/>
            <a:ext cx="6095999" cy="67456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C5E89C-E0AB-2545-987B-86D538E0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704658"/>
            <a:ext cx="10571998" cy="837067"/>
          </a:xfrm>
        </p:spPr>
        <p:txBody>
          <a:bodyPr/>
          <a:lstStyle/>
          <a:p>
            <a:r>
              <a:rPr lang="en-IT"/>
              <a:t>Our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35713-1426-484E-AE7E-5C9DB1ACC428}"/>
              </a:ext>
            </a:extLst>
          </p:cNvPr>
          <p:cNvSpPr txBox="1"/>
          <p:nvPr/>
        </p:nvSpPr>
        <p:spPr>
          <a:xfrm>
            <a:off x="301674" y="123366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3A851-24C6-EF49-932F-3B604A4620FA}"/>
              </a:ext>
            </a:extLst>
          </p:cNvPr>
          <p:cNvSpPr txBox="1"/>
          <p:nvPr/>
        </p:nvSpPr>
        <p:spPr>
          <a:xfrm>
            <a:off x="3230337" y="130267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408A6-E187-644A-B96D-9658F0FC559F}"/>
              </a:ext>
            </a:extLst>
          </p:cNvPr>
          <p:cNvSpPr txBox="1"/>
          <p:nvPr/>
        </p:nvSpPr>
        <p:spPr>
          <a:xfrm>
            <a:off x="226921" y="2683204"/>
            <a:ext cx="155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8000"/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77457-B19E-B849-8F8F-A206AD222023}"/>
              </a:ext>
            </a:extLst>
          </p:cNvPr>
          <p:cNvSpPr txBox="1"/>
          <p:nvPr/>
        </p:nvSpPr>
        <p:spPr>
          <a:xfrm>
            <a:off x="221821" y="1370685"/>
            <a:ext cx="1891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0"/>
              <a:t>850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F7924-21DA-614D-A3C9-BCDC2208F95F}"/>
              </a:ext>
            </a:extLst>
          </p:cNvPr>
          <p:cNvSpPr txBox="1"/>
          <p:nvPr/>
        </p:nvSpPr>
        <p:spPr>
          <a:xfrm>
            <a:off x="73647" y="4303850"/>
            <a:ext cx="2460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0"/>
              <a:t>1000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47D7F-25E0-CB4D-AF65-A55CE13277CB}"/>
              </a:ext>
            </a:extLst>
          </p:cNvPr>
          <p:cNvSpPr txBox="1"/>
          <p:nvPr/>
        </p:nvSpPr>
        <p:spPr>
          <a:xfrm>
            <a:off x="966635" y="184920"/>
            <a:ext cx="201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3600"/>
              <a:t>nursing homes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65EA2-3215-E445-AC80-E89C7C98B678}"/>
              </a:ext>
            </a:extLst>
          </p:cNvPr>
          <p:cNvSpPr txBox="1"/>
          <p:nvPr/>
        </p:nvSpPr>
        <p:spPr>
          <a:xfrm>
            <a:off x="3843501" y="157104"/>
            <a:ext cx="263606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T" sz="3600" dirty="0"/>
              <a:t>day-care centers</a:t>
            </a:r>
            <a:endParaRPr lang="it-IT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9E97A-B804-004D-988D-A7BFCADDED2A}"/>
              </a:ext>
            </a:extLst>
          </p:cNvPr>
          <p:cNvSpPr txBox="1"/>
          <p:nvPr/>
        </p:nvSpPr>
        <p:spPr>
          <a:xfrm>
            <a:off x="1419763" y="2751276"/>
            <a:ext cx="392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n-IT" sz="3600"/>
              <a:t>flats for autonomous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7F910-8C2C-3446-A4F0-F4A12C0F23DF}"/>
              </a:ext>
            </a:extLst>
          </p:cNvPr>
          <p:cNvSpPr txBox="1"/>
          <p:nvPr/>
        </p:nvSpPr>
        <p:spPr>
          <a:xfrm>
            <a:off x="224890" y="3683478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/>
              <a:t>seniors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95840-7D38-1043-9761-D7C147C3EAB1}"/>
              </a:ext>
            </a:extLst>
          </p:cNvPr>
          <p:cNvSpPr txBox="1"/>
          <p:nvPr/>
        </p:nvSpPr>
        <p:spPr>
          <a:xfrm>
            <a:off x="2424638" y="4320142"/>
            <a:ext cx="350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3600"/>
              <a:t>seniors in home care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F8AED-8922-1F4F-9EAE-65EFAEA018B6}"/>
              </a:ext>
            </a:extLst>
          </p:cNvPr>
          <p:cNvSpPr txBox="1"/>
          <p:nvPr/>
        </p:nvSpPr>
        <p:spPr>
          <a:xfrm>
            <a:off x="1982644" y="1666934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/>
              <a:t>residents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D7CF22-D25E-AA4D-8C0A-1A8E1648E289}"/>
              </a:ext>
            </a:extLst>
          </p:cNvPr>
          <p:cNvSpPr txBox="1"/>
          <p:nvPr/>
        </p:nvSpPr>
        <p:spPr>
          <a:xfrm>
            <a:off x="6651391" y="66972"/>
            <a:ext cx="5238935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T" sz="8000"/>
              <a:t>+750</a:t>
            </a:r>
            <a:r>
              <a:rPr lang="en-IT" sz="3600"/>
              <a:t> employees: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71404-A02F-CA43-AAFE-54CB6A8C343A}"/>
              </a:ext>
            </a:extLst>
          </p:cNvPr>
          <p:cNvSpPr txBox="1"/>
          <p:nvPr/>
        </p:nvSpPr>
        <p:spPr>
          <a:xfrm>
            <a:off x="6447337" y="2417238"/>
            <a:ext cx="1037463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6000"/>
              <a:t>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D11E7C-EB86-A64A-85C9-D6A125774990}"/>
              </a:ext>
            </a:extLst>
          </p:cNvPr>
          <p:cNvSpPr txBox="1"/>
          <p:nvPr/>
        </p:nvSpPr>
        <p:spPr>
          <a:xfrm>
            <a:off x="9381133" y="2412238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6000"/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5A2AF-B1ED-894E-BBEC-0A6ADD63A4E8}"/>
              </a:ext>
            </a:extLst>
          </p:cNvPr>
          <p:cNvSpPr txBox="1"/>
          <p:nvPr/>
        </p:nvSpPr>
        <p:spPr>
          <a:xfrm>
            <a:off x="9731336" y="1349550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600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B11655-A907-DB4D-B7B0-AE382F586E73}"/>
              </a:ext>
            </a:extLst>
          </p:cNvPr>
          <p:cNvSpPr txBox="1"/>
          <p:nvPr/>
        </p:nvSpPr>
        <p:spPr>
          <a:xfrm>
            <a:off x="6342797" y="3534096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6000"/>
              <a:t>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A3A104-18F4-8342-A475-654F7BE94E34}"/>
              </a:ext>
            </a:extLst>
          </p:cNvPr>
          <p:cNvSpPr txBox="1"/>
          <p:nvPr/>
        </p:nvSpPr>
        <p:spPr>
          <a:xfrm>
            <a:off x="6329689" y="4653130"/>
            <a:ext cx="1037463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6000"/>
              <a:t>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770E01-CD30-814A-BB65-A38592EE54E9}"/>
              </a:ext>
            </a:extLst>
          </p:cNvPr>
          <p:cNvSpPr txBox="1"/>
          <p:nvPr/>
        </p:nvSpPr>
        <p:spPr>
          <a:xfrm>
            <a:off x="6447339" y="1366847"/>
            <a:ext cx="1463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6000"/>
              <a:t>350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E1D9E-13AB-7C49-98E2-BFCF2E6DEF8B}"/>
              </a:ext>
            </a:extLst>
          </p:cNvPr>
          <p:cNvSpPr txBox="1"/>
          <p:nvPr/>
        </p:nvSpPr>
        <p:spPr>
          <a:xfrm>
            <a:off x="7413299" y="2600816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/>
              <a:t>nurses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84785F-61E7-2E4F-8859-78A343CC36D4}"/>
              </a:ext>
            </a:extLst>
          </p:cNvPr>
          <p:cNvSpPr txBox="1"/>
          <p:nvPr/>
        </p:nvSpPr>
        <p:spPr>
          <a:xfrm>
            <a:off x="7794926" y="1586571"/>
            <a:ext cx="170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/>
              <a:t>carers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FB50E-DDCB-644B-9134-08E55D529C91}"/>
              </a:ext>
            </a:extLst>
          </p:cNvPr>
          <p:cNvSpPr txBox="1"/>
          <p:nvPr/>
        </p:nvSpPr>
        <p:spPr>
          <a:xfrm>
            <a:off x="10706811" y="1600859"/>
            <a:ext cx="113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/>
              <a:t>GPs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203D-EE26-224C-A267-225C9B2413DE}"/>
              </a:ext>
            </a:extLst>
          </p:cNvPr>
          <p:cNvSpPr txBox="1"/>
          <p:nvPr/>
        </p:nvSpPr>
        <p:spPr>
          <a:xfrm>
            <a:off x="10214690" y="2461444"/>
            <a:ext cx="200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C</a:t>
            </a:r>
            <a:r>
              <a:rPr lang="en-IT" sz="2800"/>
              <a:t>are managers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3D8EE8-8D70-1541-BB5B-3E50043ACC33}"/>
              </a:ext>
            </a:extLst>
          </p:cNvPr>
          <p:cNvSpPr txBox="1"/>
          <p:nvPr/>
        </p:nvSpPr>
        <p:spPr>
          <a:xfrm>
            <a:off x="7368301" y="4780695"/>
            <a:ext cx="3446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/>
              <a:t>psychologists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A02BB6-7DA1-AB4B-A84E-D0A3901E3C01}"/>
              </a:ext>
            </a:extLst>
          </p:cNvPr>
          <p:cNvSpPr txBox="1"/>
          <p:nvPr/>
        </p:nvSpPr>
        <p:spPr>
          <a:xfrm>
            <a:off x="7354011" y="3642034"/>
            <a:ext cx="397762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T" sz="2800"/>
              <a:t>physical</a:t>
            </a:r>
            <a:r>
              <a:rPr lang="en-IT" sz="2800" dirty="0"/>
              <a:t> rehabilitation trainers</a:t>
            </a:r>
          </a:p>
        </p:txBody>
      </p:sp>
    </p:spTree>
    <p:extLst>
      <p:ext uri="{BB962C8B-B14F-4D97-AF65-F5344CB8AC3E}">
        <p14:creationId xmlns:p14="http://schemas.microsoft.com/office/powerpoint/2010/main" val="138905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41C092-AAE3-D843-BD62-3A9E7C81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0135" y="450413"/>
            <a:ext cx="1894703" cy="3080818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D734366F-80D5-5C44-8BC5-C3620B055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1" y="5285299"/>
            <a:ext cx="1953683" cy="654484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9EF62C-B9B1-A246-96CF-B672F41493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23989" y="5580477"/>
            <a:ext cx="1180787" cy="767511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75FAB1FC-9743-CE4D-9BA5-D44E11A84D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2023" y="5778208"/>
            <a:ext cx="1324423" cy="860875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BACB81E7-6F7F-084D-B03C-4BF861D16F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70520" y="5351043"/>
            <a:ext cx="2289534" cy="1179110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6D545C9F-6C61-9A42-92B0-B2F30F80F2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784561" y="5444052"/>
            <a:ext cx="544055" cy="680068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CE01F82A-3F52-4E42-9085-713392FC40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62025" y="5546913"/>
            <a:ext cx="1897276" cy="78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50129-95EA-C645-A616-7001C626C6CD}"/>
              </a:ext>
            </a:extLst>
          </p:cNvPr>
          <p:cNvSpPr txBox="1"/>
          <p:nvPr/>
        </p:nvSpPr>
        <p:spPr>
          <a:xfrm>
            <a:off x="8265560" y="6138312"/>
            <a:ext cx="158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TEN - Treviso Europa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913EE-3CF2-D644-A08E-4FD77D5D1F37}"/>
              </a:ext>
            </a:extLst>
          </p:cNvPr>
          <p:cNvSpPr txBox="1"/>
          <p:nvPr/>
        </p:nvSpPr>
        <p:spPr>
          <a:xfrm>
            <a:off x="4415656" y="444444"/>
            <a:ext cx="754317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bg2"/>
                </a:solidFill>
              </a:rPr>
              <a:t>FABER is the European Department of ISRAA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bg2"/>
                </a:solidFill>
              </a:rPr>
              <a:t>The innovation focus is about: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GB" sz="2600" b="1" dirty="0">
                <a:solidFill>
                  <a:schemeClr val="bg2"/>
                </a:solidFill>
              </a:rPr>
              <a:t>digitalisation of health and social care services for older adults;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GB" sz="2600" b="1" dirty="0">
                <a:solidFill>
                  <a:schemeClr val="bg2"/>
                </a:solidFill>
              </a:rPr>
              <a:t>new forms of inclusion;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GB" sz="2600" b="1" dirty="0">
                <a:solidFill>
                  <a:schemeClr val="bg2"/>
                </a:solidFill>
              </a:rPr>
              <a:t>social innovation;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GB" sz="2600" b="1" dirty="0">
                <a:solidFill>
                  <a:schemeClr val="bg2"/>
                </a:solidFill>
              </a:rPr>
              <a:t>longevity and active ageing;</a:t>
            </a:r>
            <a:endParaRPr lang="en-IT" sz="2600" b="1" dirty="0">
              <a:solidFill>
                <a:schemeClr val="bg2"/>
              </a:solidFill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GB" sz="2600" b="1" dirty="0">
                <a:solidFill>
                  <a:schemeClr val="bg2"/>
                </a:solidFill>
              </a:rPr>
              <a:t>AFE and senior housing. </a:t>
            </a:r>
            <a:endParaRPr lang="en-IT" sz="26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ECHAlliance">
            <a:extLst>
              <a:ext uri="{FF2B5EF4-FFF2-40B4-BE49-F238E27FC236}">
                <a16:creationId xmlns:a16="http://schemas.microsoft.com/office/drawing/2014/main" id="{822B8DCE-68C3-3B44-8E0D-6DEF703D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11" y="5539864"/>
            <a:ext cx="918013" cy="90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D4CA06-80FE-456B-8D81-3BBA383D5D4D}"/>
              </a:ext>
            </a:extLst>
          </p:cNvPr>
          <p:cNvSpPr txBox="1"/>
          <p:nvPr/>
        </p:nvSpPr>
        <p:spPr>
          <a:xfrm>
            <a:off x="394636" y="3619099"/>
            <a:ext cx="3917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chemeClr val="bg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www.fabbricaeuropa.eu</a:t>
            </a:r>
            <a:endParaRPr lang="it-IT" sz="2400" b="1">
              <a:solidFill>
                <a:schemeClr val="bg2"/>
              </a:solidFill>
            </a:endParaRPr>
          </a:p>
          <a:p>
            <a:r>
              <a:rPr lang="it-IT" sz="2400" b="1">
                <a:solidFill>
                  <a:schemeClr val="bg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faber@israa.it</a:t>
            </a:r>
            <a:endParaRPr lang="it-IT" sz="2400" b="1">
              <a:solidFill>
                <a:schemeClr val="bg2"/>
              </a:solidFill>
            </a:endParaRPr>
          </a:p>
          <a:p>
            <a:endParaRPr lang="it-IT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A966BDF0-A508-BCDA-023A-53874893B9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9046" y="5105399"/>
            <a:ext cx="1101970" cy="10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6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id="{4241C092-AAE3-D843-BD62-3A9E7C81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612" y="204228"/>
            <a:ext cx="640334" cy="1029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7913EE-3CF2-D644-A08E-4FD77D5D1F37}"/>
              </a:ext>
            </a:extLst>
          </p:cNvPr>
          <p:cNvSpPr txBox="1"/>
          <p:nvPr/>
        </p:nvSpPr>
        <p:spPr>
          <a:xfrm>
            <a:off x="875287" y="538229"/>
            <a:ext cx="754317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b="1">
                <a:solidFill>
                  <a:schemeClr val="bg2"/>
                </a:solidFill>
              </a:rPr>
              <a:t>TEAM</a:t>
            </a:r>
          </a:p>
        </p:txBody>
      </p:sp>
      <p:pic>
        <p:nvPicPr>
          <p:cNvPr id="8" name="Immagine 8" descr="Immagine che contiene persona, tuta&#10;&#10;Descrizione generata automaticamente">
            <a:extLst>
              <a:ext uri="{FF2B5EF4-FFF2-40B4-BE49-F238E27FC236}">
                <a16:creationId xmlns:a16="http://schemas.microsoft.com/office/drawing/2014/main" id="{1E1EB84A-FEF0-7130-8E61-54CE283B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296183"/>
            <a:ext cx="1926772" cy="1871276"/>
          </a:xfrm>
          <a:prstGeom prst="rect">
            <a:avLst/>
          </a:prstGeom>
        </p:spPr>
      </p:pic>
      <p:pic>
        <p:nvPicPr>
          <p:cNvPr id="9" name="Immagine 9" descr="Immagine che contiene uomo&#10;&#10;Descrizione generata automaticamente">
            <a:extLst>
              <a:ext uri="{FF2B5EF4-FFF2-40B4-BE49-F238E27FC236}">
                <a16:creationId xmlns:a16="http://schemas.microsoft.com/office/drawing/2014/main" id="{6BEB1664-F397-D506-2F47-C52C8F878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2179500"/>
            <a:ext cx="1709057" cy="1873069"/>
          </a:xfrm>
          <a:prstGeom prst="rect">
            <a:avLst/>
          </a:prstGeom>
        </p:spPr>
      </p:pic>
      <p:pic>
        <p:nvPicPr>
          <p:cNvPr id="10" name="Immagine 10" descr="Immagine che contiene persona, parete, uomo, interni&#10;&#10;Descrizione generata automaticamente">
            <a:extLst>
              <a:ext uri="{FF2B5EF4-FFF2-40B4-BE49-F238E27FC236}">
                <a16:creationId xmlns:a16="http://schemas.microsoft.com/office/drawing/2014/main" id="{01124178-7BA4-8BBB-28C2-D88A05FA2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686" y="4400282"/>
            <a:ext cx="1926771" cy="1894650"/>
          </a:xfrm>
          <a:prstGeom prst="rect">
            <a:avLst/>
          </a:prstGeom>
        </p:spPr>
      </p:pic>
      <p:pic>
        <p:nvPicPr>
          <p:cNvPr id="11" name="Immagine 11" descr="Immagine che contiene testo, parete, donna, persona&#10;&#10;Descrizione generata automaticamente">
            <a:extLst>
              <a:ext uri="{FF2B5EF4-FFF2-40B4-BE49-F238E27FC236}">
                <a16:creationId xmlns:a16="http://schemas.microsoft.com/office/drawing/2014/main" id="{CEAD7F7A-2EE8-E4F7-3129-D383C2918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334" y="2279038"/>
            <a:ext cx="1709058" cy="1673995"/>
          </a:xfrm>
          <a:prstGeom prst="rect">
            <a:avLst/>
          </a:prstGeom>
        </p:spPr>
      </p:pic>
      <p:pic>
        <p:nvPicPr>
          <p:cNvPr id="12" name="Immagine 15" descr="Immagine che contiene capelli&#10;&#10;Descrizione generata automaticamente">
            <a:extLst>
              <a:ext uri="{FF2B5EF4-FFF2-40B4-BE49-F238E27FC236}">
                <a16:creationId xmlns:a16="http://schemas.microsoft.com/office/drawing/2014/main" id="{17CE9677-2B84-9CBD-D093-3E13158AB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8218" y="4400414"/>
            <a:ext cx="1695450" cy="1880780"/>
          </a:xfrm>
          <a:prstGeom prst="rect">
            <a:avLst/>
          </a:prstGeom>
        </p:spPr>
      </p:pic>
      <p:pic>
        <p:nvPicPr>
          <p:cNvPr id="16" name="Immagine 17" descr="Immagine che contiene donna, parete, persona, sorridente&#10;&#10;Descrizione generata automaticamente">
            <a:extLst>
              <a:ext uri="{FF2B5EF4-FFF2-40B4-BE49-F238E27FC236}">
                <a16:creationId xmlns:a16="http://schemas.microsoft.com/office/drawing/2014/main" id="{DC6DB9C9-594B-2EE8-56CF-1061975C9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502" y="2289175"/>
            <a:ext cx="1709058" cy="1657488"/>
          </a:xfrm>
          <a:prstGeom prst="rect">
            <a:avLst/>
          </a:prstGeom>
        </p:spPr>
      </p:pic>
      <p:pic>
        <p:nvPicPr>
          <p:cNvPr id="18" name="Immagine 19">
            <a:extLst>
              <a:ext uri="{FF2B5EF4-FFF2-40B4-BE49-F238E27FC236}">
                <a16:creationId xmlns:a16="http://schemas.microsoft.com/office/drawing/2014/main" id="{B4CA60ED-DC69-F5D3-2C0E-BE396086F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7164" y="4395312"/>
            <a:ext cx="1845129" cy="1894752"/>
          </a:xfrm>
          <a:prstGeom prst="rect">
            <a:avLst/>
          </a:prstGeom>
        </p:spPr>
      </p:pic>
      <p:sp>
        <p:nvSpPr>
          <p:cNvPr id="23" name="TextBox 31">
            <a:extLst>
              <a:ext uri="{FF2B5EF4-FFF2-40B4-BE49-F238E27FC236}">
                <a16:creationId xmlns:a16="http://schemas.microsoft.com/office/drawing/2014/main" id="{4C7E2DE0-3C6D-50DB-AF8F-78BED0AD5385}"/>
              </a:ext>
            </a:extLst>
          </p:cNvPr>
          <p:cNvSpPr txBox="1"/>
          <p:nvPr/>
        </p:nvSpPr>
        <p:spPr>
          <a:xfrm>
            <a:off x="387154" y="5342927"/>
            <a:ext cx="171506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OSCAR ZANUTTO</a:t>
            </a:r>
            <a:endParaRPr lang="it-IT" sz="1400" b="1"/>
          </a:p>
        </p:txBody>
      </p:sp>
      <p:sp>
        <p:nvSpPr>
          <p:cNvPr id="24" name="TextBox 31">
            <a:extLst>
              <a:ext uri="{FF2B5EF4-FFF2-40B4-BE49-F238E27FC236}">
                <a16:creationId xmlns:a16="http://schemas.microsoft.com/office/drawing/2014/main" id="{FE308C30-7805-8F6E-4115-526E17CDDEDB}"/>
              </a:ext>
            </a:extLst>
          </p:cNvPr>
          <p:cNvSpPr txBox="1"/>
          <p:nvPr/>
        </p:nvSpPr>
        <p:spPr>
          <a:xfrm>
            <a:off x="2931060" y="4076834"/>
            <a:ext cx="171506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DAVIDE TUIS</a:t>
            </a:r>
            <a:endParaRPr lang="it-IT" sz="1400" b="1"/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4A7ADE49-53CA-7F8A-2654-AF3B88011CB5}"/>
              </a:ext>
            </a:extLst>
          </p:cNvPr>
          <p:cNvSpPr txBox="1"/>
          <p:nvPr/>
        </p:nvSpPr>
        <p:spPr>
          <a:xfrm>
            <a:off x="4912261" y="4053388"/>
            <a:ext cx="225432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STEFANIA MACCHIONE</a:t>
            </a:r>
            <a:endParaRPr lang="it-IT" sz="1400" b="1"/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E118DBCC-4523-8D74-BA2C-44BF416A302B}"/>
              </a:ext>
            </a:extLst>
          </p:cNvPr>
          <p:cNvSpPr txBox="1"/>
          <p:nvPr/>
        </p:nvSpPr>
        <p:spPr>
          <a:xfrm>
            <a:off x="2720046" y="6351110"/>
            <a:ext cx="19260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NICOLA CONTARIN</a:t>
            </a:r>
            <a:endParaRPr lang="it-IT" sz="1400" b="1"/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87959711-1D92-86E9-B483-748EFC0BDEAF}"/>
              </a:ext>
            </a:extLst>
          </p:cNvPr>
          <p:cNvSpPr txBox="1"/>
          <p:nvPr/>
        </p:nvSpPr>
        <p:spPr>
          <a:xfrm>
            <a:off x="5240508" y="6351111"/>
            <a:ext cx="171506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ADELE DE STEFANI</a:t>
            </a:r>
            <a:endParaRPr lang="it-IT" sz="1400" b="1"/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B5AF1DEF-FE76-3AEB-72BE-3D5A06ED03D7}"/>
              </a:ext>
            </a:extLst>
          </p:cNvPr>
          <p:cNvSpPr txBox="1"/>
          <p:nvPr/>
        </p:nvSpPr>
        <p:spPr>
          <a:xfrm>
            <a:off x="7362384" y="6351111"/>
            <a:ext cx="210192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MARTA MATTARUCCO</a:t>
            </a:r>
            <a:endParaRPr lang="it-IT" sz="1400" b="1"/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9453BA28-B761-9290-099D-31CD96889B0D}"/>
              </a:ext>
            </a:extLst>
          </p:cNvPr>
          <p:cNvSpPr txBox="1"/>
          <p:nvPr/>
        </p:nvSpPr>
        <p:spPr>
          <a:xfrm>
            <a:off x="7561677" y="4076834"/>
            <a:ext cx="171506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SARA CERON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7F70A9FB-9BE9-0D66-D3C0-226737B50931}"/>
              </a:ext>
            </a:extLst>
          </p:cNvPr>
          <p:cNvSpPr txBox="1"/>
          <p:nvPr/>
        </p:nvSpPr>
        <p:spPr>
          <a:xfrm>
            <a:off x="9542877" y="4053388"/>
            <a:ext cx="219571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FRANCESCA MASIERO</a:t>
            </a:r>
            <a:endParaRPr lang="it-IT" sz="1400" b="1"/>
          </a:p>
        </p:txBody>
      </p:sp>
      <p:pic>
        <p:nvPicPr>
          <p:cNvPr id="32" name="Immagine 32" descr="Immagine che contiene erba, albero, esterni, persona&#10;&#10;Descrizione generata automaticamente">
            <a:extLst>
              <a:ext uri="{FF2B5EF4-FFF2-40B4-BE49-F238E27FC236}">
                <a16:creationId xmlns:a16="http://schemas.microsoft.com/office/drawing/2014/main" id="{019A236C-4AF5-A6A7-6841-2D748FAE7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8132" y="2277208"/>
            <a:ext cx="1639765" cy="1670538"/>
          </a:xfrm>
          <a:prstGeom prst="rect">
            <a:avLst/>
          </a:prstGeom>
        </p:spPr>
      </p:pic>
      <p:sp>
        <p:nvSpPr>
          <p:cNvPr id="34" name="TextBox 31">
            <a:extLst>
              <a:ext uri="{FF2B5EF4-FFF2-40B4-BE49-F238E27FC236}">
                <a16:creationId xmlns:a16="http://schemas.microsoft.com/office/drawing/2014/main" id="{20981CEE-2418-2DF9-1430-6AB305E40B02}"/>
              </a:ext>
            </a:extLst>
          </p:cNvPr>
          <p:cNvSpPr txBox="1"/>
          <p:nvPr/>
        </p:nvSpPr>
        <p:spPr>
          <a:xfrm>
            <a:off x="9683553" y="6351110"/>
            <a:ext cx="219571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/>
              <a:t>GIADA COCCHETTO</a:t>
            </a:r>
            <a:endParaRPr lang="it-IT" sz="1400" b="1"/>
          </a:p>
        </p:txBody>
      </p:sp>
      <p:pic>
        <p:nvPicPr>
          <p:cNvPr id="35" name="Immagine 35" descr="Immagine che contiene donna, persona&#10;&#10;Descrizione generata automaticamente">
            <a:extLst>
              <a:ext uri="{FF2B5EF4-FFF2-40B4-BE49-F238E27FC236}">
                <a16:creationId xmlns:a16="http://schemas.microsoft.com/office/drawing/2014/main" id="{5D24C68E-C769-2492-7892-142D8C2A85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1808" y="4503860"/>
            <a:ext cx="15144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A6D4-4E42-DA44-A390-AC64FD5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44583"/>
          </a:xfrm>
        </p:spPr>
        <p:txBody>
          <a:bodyPr/>
          <a:lstStyle/>
          <a:p>
            <a:r>
              <a:rPr lang="en-IT"/>
              <a:t>Among our EU projects: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453E25F4-155E-0F40-B8A5-9AA048C0361C}"/>
              </a:ext>
            </a:extLst>
          </p:cNvPr>
          <p:cNvSpPr txBox="1"/>
          <p:nvPr/>
        </p:nvSpPr>
        <p:spPr>
          <a:xfrm>
            <a:off x="5775903" y="2078484"/>
            <a:ext cx="47704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/>
              <a:t>RESIL4CARE</a:t>
            </a:r>
            <a:r>
              <a:rPr lang="mr-IN">
                <a:cs typeface="Mangal"/>
              </a:rPr>
              <a:t>–</a:t>
            </a:r>
            <a:r>
              <a:rPr lang="en-US"/>
              <a:t> (Erasmus +)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6EB40520-91FD-CE46-A6F6-30C13C3205AE}"/>
              </a:ext>
            </a:extLst>
          </p:cNvPr>
          <p:cNvSpPr txBox="1"/>
          <p:nvPr/>
        </p:nvSpPr>
        <p:spPr>
          <a:xfrm>
            <a:off x="5776075" y="3732584"/>
            <a:ext cx="801398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/>
              <a:t>WISELIFE</a:t>
            </a:r>
            <a:r>
              <a:rPr lang="en-US"/>
              <a:t>- (Erasmus +)</a:t>
            </a:r>
            <a:endParaRPr lang="en-US" sz="240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CFC26FF9-42C3-9241-960C-EF2308D70A4C}"/>
              </a:ext>
            </a:extLst>
          </p:cNvPr>
          <p:cNvSpPr txBox="1"/>
          <p:nvPr/>
        </p:nvSpPr>
        <p:spPr>
          <a:xfrm>
            <a:off x="5775902" y="2613059"/>
            <a:ext cx="477041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>
                <a:ea typeface="+mn-lt"/>
                <a:cs typeface="+mn-lt"/>
              </a:rPr>
              <a:t>PA4AGE </a:t>
            </a:r>
            <a:r>
              <a:rPr lang="mr-IN">
                <a:ea typeface="+mn-lt"/>
                <a:cs typeface="Mangal"/>
              </a:rPr>
              <a:t>–</a:t>
            </a:r>
            <a:r>
              <a:rPr lang="en-US">
                <a:ea typeface="+mn-lt"/>
                <a:cs typeface="+mn-lt"/>
              </a:rPr>
              <a:t> (Erasmus +)</a:t>
            </a:r>
            <a:r>
              <a:rPr lang="en-US" sz="2400">
                <a:ea typeface="+mn-lt"/>
                <a:cs typeface="+mn-lt"/>
              </a:rPr>
              <a:t> </a:t>
            </a:r>
            <a:endParaRPr lang="it-IT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829D9E0-6517-8C4E-846D-221DD1502A33}"/>
              </a:ext>
            </a:extLst>
          </p:cNvPr>
          <p:cNvSpPr txBox="1"/>
          <p:nvPr/>
        </p:nvSpPr>
        <p:spPr>
          <a:xfrm>
            <a:off x="5776075" y="3099085"/>
            <a:ext cx="543092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err="1">
                <a:cs typeface="Mangal"/>
              </a:rPr>
              <a:t>Socatel</a:t>
            </a:r>
            <a:r>
              <a:rPr lang="en-US" sz="2400">
                <a:cs typeface="Mangal"/>
              </a:rPr>
              <a:t> Twinning </a:t>
            </a:r>
            <a:r>
              <a:rPr lang="mr-IN">
                <a:cs typeface="Mangal"/>
              </a:rPr>
              <a:t>–</a:t>
            </a:r>
            <a:r>
              <a:rPr lang="en-US"/>
              <a:t> (Digital Health Europe)</a:t>
            </a:r>
            <a:r>
              <a:rPr lang="en-US" sz="2400"/>
              <a:t> 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BDAE18D-962F-2041-B525-C9CCBE7DE070}"/>
              </a:ext>
            </a:extLst>
          </p:cNvPr>
          <p:cNvSpPr txBox="1"/>
          <p:nvPr/>
        </p:nvSpPr>
        <p:spPr>
          <a:xfrm>
            <a:off x="5776075" y="4334203"/>
            <a:ext cx="311578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>
                <a:ea typeface="+mn-lt"/>
                <a:cs typeface="Mangal"/>
              </a:rPr>
              <a:t>PRAGRESS </a:t>
            </a:r>
            <a:r>
              <a:rPr lang="mr-IN">
                <a:ea typeface="+mn-lt"/>
                <a:cs typeface="Mangal"/>
              </a:rPr>
              <a:t>–</a:t>
            </a:r>
            <a:r>
              <a:rPr lang="en-US">
                <a:ea typeface="+mn-lt"/>
                <a:cs typeface="+mn-lt"/>
              </a:rPr>
              <a:t> (Erasmus+)</a:t>
            </a:r>
            <a:r>
              <a:rPr lang="en-US" sz="2400"/>
              <a:t> </a:t>
            </a:r>
            <a:endParaRPr lang="it-IT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B3C9EB1-0834-B245-A681-31C437DFDA35}"/>
              </a:ext>
            </a:extLst>
          </p:cNvPr>
          <p:cNvSpPr txBox="1"/>
          <p:nvPr/>
        </p:nvSpPr>
        <p:spPr>
          <a:xfrm>
            <a:off x="435424" y="2369786"/>
            <a:ext cx="42241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SEFAC </a:t>
            </a:r>
            <a:r>
              <a:rPr lang="en-US"/>
              <a:t>- (3° Health </a:t>
            </a:r>
            <a:r>
              <a:rPr lang="en-US" err="1"/>
              <a:t>Programme</a:t>
            </a:r>
            <a:r>
              <a:rPr lang="en-US"/>
              <a:t>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ABAAEA-1303-3F42-82E0-2E062AEB6DC6}"/>
              </a:ext>
            </a:extLst>
          </p:cNvPr>
          <p:cNvSpPr txBox="1"/>
          <p:nvPr/>
        </p:nvSpPr>
        <p:spPr>
          <a:xfrm>
            <a:off x="435424" y="2906329"/>
            <a:ext cx="317912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E.CA.R.E </a:t>
            </a:r>
            <a:r>
              <a:rPr lang="en-US"/>
              <a:t>- (Interreg IT-AT)</a:t>
            </a:r>
            <a:r>
              <a:rPr lang="en-US" sz="2400"/>
              <a:t> 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BFC6070-ABAC-8E4A-AC47-5A718859F73B}"/>
              </a:ext>
            </a:extLst>
          </p:cNvPr>
          <p:cNvSpPr txBox="1"/>
          <p:nvPr/>
        </p:nvSpPr>
        <p:spPr>
          <a:xfrm>
            <a:off x="435424" y="3438654"/>
            <a:ext cx="302393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ENACT </a:t>
            </a:r>
            <a:r>
              <a:rPr lang="en-US"/>
              <a:t>- (Horizon 2020)</a:t>
            </a:r>
            <a:r>
              <a:rPr lang="en-US" sz="2400"/>
              <a:t> 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FE499D5-AA6A-5B4F-894A-D01526443F8F}"/>
              </a:ext>
            </a:extLst>
          </p:cNvPr>
          <p:cNvSpPr txBox="1"/>
          <p:nvPr/>
        </p:nvSpPr>
        <p:spPr>
          <a:xfrm>
            <a:off x="435424" y="3970979"/>
            <a:ext cx="36145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VALUECARE </a:t>
            </a:r>
            <a:r>
              <a:rPr lang="en-US"/>
              <a:t>- (Horizon 2020)</a:t>
            </a:r>
            <a:r>
              <a:rPr lang="en-US" sz="2400"/>
              <a:t>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B85EB57-0A81-9443-89B0-1BFFEE8BBE11}"/>
              </a:ext>
            </a:extLst>
          </p:cNvPr>
          <p:cNvSpPr txBox="1"/>
          <p:nvPr/>
        </p:nvSpPr>
        <p:spPr>
          <a:xfrm>
            <a:off x="435424" y="4503304"/>
            <a:ext cx="22629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SHES</a:t>
            </a:r>
            <a:r>
              <a:rPr lang="en-US"/>
              <a:t> - (Erasmus +)</a:t>
            </a:r>
            <a:r>
              <a:rPr lang="en-US" sz="2400"/>
              <a:t> 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A3CF3C9-D493-5F48-9175-488BE62F437E}"/>
              </a:ext>
            </a:extLst>
          </p:cNvPr>
          <p:cNvSpPr txBox="1"/>
          <p:nvPr/>
        </p:nvSpPr>
        <p:spPr>
          <a:xfrm>
            <a:off x="435424" y="5028167"/>
            <a:ext cx="302393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err="1"/>
              <a:t>Earlydem</a:t>
            </a:r>
            <a:r>
              <a:rPr lang="en-US"/>
              <a:t> - (Erasmus +)</a:t>
            </a:r>
            <a:r>
              <a:rPr lang="en-US" sz="2400"/>
              <a:t> 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A170BCD-2F22-0248-812C-60B61A842DBF}"/>
              </a:ext>
            </a:extLst>
          </p:cNvPr>
          <p:cNvSpPr txBox="1"/>
          <p:nvPr/>
        </p:nvSpPr>
        <p:spPr>
          <a:xfrm>
            <a:off x="426365" y="5565284"/>
            <a:ext cx="302393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err="1"/>
              <a:t>niCE</a:t>
            </a:r>
            <a:r>
              <a:rPr lang="en-US" sz="2400"/>
              <a:t> Life</a:t>
            </a:r>
            <a:r>
              <a:rPr lang="en-US"/>
              <a:t> - (Interreg CE)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A278EC08-0632-E845-9364-167F7FD6461A}"/>
              </a:ext>
            </a:extLst>
          </p:cNvPr>
          <p:cNvSpPr txBox="1"/>
          <p:nvPr/>
        </p:nvSpPr>
        <p:spPr>
          <a:xfrm>
            <a:off x="435424" y="6097609"/>
            <a:ext cx="38136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TAAFE</a:t>
            </a:r>
            <a:r>
              <a:rPr lang="en-US"/>
              <a:t> - (Interreg Alpine Space)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1E45E9-A728-604A-AC70-2086F6B0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71008" y="4679030"/>
            <a:ext cx="1487857" cy="360794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9269599D-F650-FB41-9986-20276A2292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43139" y="5390570"/>
            <a:ext cx="1032419" cy="443940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55A0FD92-8E72-8E4D-A0D0-FAFAAB68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51292" y="6097609"/>
            <a:ext cx="982392" cy="550139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8BC3E598-D5B3-8048-9976-5988787B0B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8691" y="2259628"/>
            <a:ext cx="645223" cy="481594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8D013BF6-2E17-B442-852B-157DB3F8BD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77" t="59067" r="37429" b="5633"/>
          <a:stretch>
            <a:fillRect/>
          </a:stretch>
        </p:blipFill>
        <p:spPr>
          <a:xfrm>
            <a:off x="3599612" y="2917646"/>
            <a:ext cx="1109417" cy="388576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4DB46FAE-F51A-3A41-95CC-DA475A6D3D8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45292" y="3385220"/>
            <a:ext cx="901343" cy="48672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6103D08-9A4E-365D-F90B-29D88B468E5B}"/>
              </a:ext>
            </a:extLst>
          </p:cNvPr>
          <p:cNvSpPr txBox="1"/>
          <p:nvPr/>
        </p:nvSpPr>
        <p:spPr>
          <a:xfrm>
            <a:off x="5686693" y="4927784"/>
            <a:ext cx="25790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Mangal"/>
              </a:rPr>
              <a:t>SUPER</a:t>
            </a:r>
            <a:r>
              <a:rPr lang="en-US"/>
              <a:t> </a:t>
            </a:r>
            <a:r>
              <a:rPr lang="mr-IN">
                <a:cs typeface="Mangal"/>
              </a:rPr>
              <a:t>–</a:t>
            </a:r>
            <a:r>
              <a:rPr lang="en-US"/>
              <a:t> (Erasmus+)</a:t>
            </a:r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0649B13-335E-4CA2-8CB9-FA240270BAC6}"/>
              </a:ext>
            </a:extLst>
          </p:cNvPr>
          <p:cNvSpPr txBox="1"/>
          <p:nvPr/>
        </p:nvSpPr>
        <p:spPr>
          <a:xfrm>
            <a:off x="5684881" y="551815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Mangal"/>
              </a:rPr>
              <a:t>HOPE</a:t>
            </a:r>
            <a:r>
              <a:rPr lang="en-US"/>
              <a:t> </a:t>
            </a:r>
            <a:r>
              <a:rPr lang="mr-IN">
                <a:cs typeface="Mangal"/>
              </a:rPr>
              <a:t>–</a:t>
            </a:r>
            <a:r>
              <a:rPr lang="en-US"/>
              <a:t> (Erasmus+)</a:t>
            </a:r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5480990-F862-96DE-5101-88A3059EC053}"/>
              </a:ext>
            </a:extLst>
          </p:cNvPr>
          <p:cNvSpPr txBox="1"/>
          <p:nvPr/>
        </p:nvSpPr>
        <p:spPr>
          <a:xfrm>
            <a:off x="5690085" y="6144303"/>
            <a:ext cx="36273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IDEAHL</a:t>
            </a:r>
            <a:r>
              <a:rPr lang="en-US"/>
              <a:t> </a:t>
            </a:r>
            <a:r>
              <a:rPr lang="mr-IN">
                <a:cs typeface="Mangal"/>
              </a:rPr>
              <a:t>–</a:t>
            </a:r>
            <a:r>
              <a:rPr lang="en-US"/>
              <a:t> (CSA- Horizon 2020)</a:t>
            </a:r>
            <a:endParaRPr lang="it-IT"/>
          </a:p>
        </p:txBody>
      </p:sp>
      <p:pic>
        <p:nvPicPr>
          <p:cNvPr id="31" name="Immagine 31">
            <a:extLst>
              <a:ext uri="{FF2B5EF4-FFF2-40B4-BE49-F238E27FC236}">
                <a16:creationId xmlns:a16="http://schemas.microsoft.com/office/drawing/2014/main" id="{79F7E173-A509-D670-E2BE-E39B1BC1EB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63" t="26650" r="8186" b="31149"/>
          <a:stretch/>
        </p:blipFill>
        <p:spPr>
          <a:xfrm>
            <a:off x="9025100" y="1951327"/>
            <a:ext cx="1160926" cy="550422"/>
          </a:xfrm>
          <a:prstGeom prst="rect">
            <a:avLst/>
          </a:prstGeom>
        </p:spPr>
      </p:pic>
      <p:pic>
        <p:nvPicPr>
          <p:cNvPr id="32" name="Immagine 32">
            <a:extLst>
              <a:ext uri="{FF2B5EF4-FFF2-40B4-BE49-F238E27FC236}">
                <a16:creationId xmlns:a16="http://schemas.microsoft.com/office/drawing/2014/main" id="{6DE8D530-F664-912F-C219-FF06A8E33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9286" y="3629736"/>
            <a:ext cx="1481528" cy="497935"/>
          </a:xfrm>
          <a:prstGeom prst="rect">
            <a:avLst/>
          </a:prstGeom>
        </p:spPr>
      </p:pic>
      <p:pic>
        <p:nvPicPr>
          <p:cNvPr id="33" name="Immagine 33">
            <a:extLst>
              <a:ext uri="{FF2B5EF4-FFF2-40B4-BE49-F238E27FC236}">
                <a16:creationId xmlns:a16="http://schemas.microsoft.com/office/drawing/2014/main" id="{5D37B607-B981-74CA-B746-D8A26EB78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1166" y="4280598"/>
            <a:ext cx="584978" cy="744429"/>
          </a:xfrm>
          <a:prstGeom prst="rect">
            <a:avLst/>
          </a:prstGeom>
        </p:spPr>
      </p:pic>
      <p:pic>
        <p:nvPicPr>
          <p:cNvPr id="34" name="Immagine 34">
            <a:extLst>
              <a:ext uri="{FF2B5EF4-FFF2-40B4-BE49-F238E27FC236}">
                <a16:creationId xmlns:a16="http://schemas.microsoft.com/office/drawing/2014/main" id="{73964D2F-BD66-6DF2-F4CA-37DB12608E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7221" y="3984154"/>
            <a:ext cx="1206708" cy="351234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EE9559C6-4FEE-896B-3235-21F4C9514E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6338" y="5835678"/>
            <a:ext cx="973016" cy="825443"/>
          </a:xfrm>
          <a:prstGeom prst="rect">
            <a:avLst/>
          </a:prstGeom>
        </p:spPr>
      </p:pic>
      <p:pic>
        <p:nvPicPr>
          <p:cNvPr id="9" name="Immagine 23">
            <a:extLst>
              <a:ext uri="{FF2B5EF4-FFF2-40B4-BE49-F238E27FC236}">
                <a16:creationId xmlns:a16="http://schemas.microsoft.com/office/drawing/2014/main" id="{2D696BFE-3AEC-A15E-4BF6-C88CBE3CE2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7089" y="4797669"/>
            <a:ext cx="530469" cy="1025769"/>
          </a:xfrm>
          <a:prstGeom prst="rect">
            <a:avLst/>
          </a:prstGeom>
        </p:spPr>
      </p:pic>
      <p:pic>
        <p:nvPicPr>
          <p:cNvPr id="24" name="Immagine 24" descr="Immagine che contiene testo, cielo notturno&#10;&#10;Descrizione generata automaticamente">
            <a:extLst>
              <a:ext uri="{FF2B5EF4-FFF2-40B4-BE49-F238E27FC236}">
                <a16:creationId xmlns:a16="http://schemas.microsoft.com/office/drawing/2014/main" id="{E6AF642A-C35C-2452-170A-AFE4F3682D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44670" y="4873503"/>
            <a:ext cx="1467583" cy="1436810"/>
          </a:xfrm>
          <a:prstGeom prst="rect">
            <a:avLst/>
          </a:prstGeom>
        </p:spPr>
      </p:pic>
      <p:pic>
        <p:nvPicPr>
          <p:cNvPr id="25" name="Immagine 25">
            <a:extLst>
              <a:ext uri="{FF2B5EF4-FFF2-40B4-BE49-F238E27FC236}">
                <a16:creationId xmlns:a16="http://schemas.microsoft.com/office/drawing/2014/main" id="{D4BE9376-B485-285E-93E1-52E5DE5C26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8431" y="2613416"/>
            <a:ext cx="797170" cy="4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A6D4-4E42-DA44-A390-AC64FD5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44583"/>
          </a:xfrm>
        </p:spPr>
        <p:txBody>
          <a:bodyPr/>
          <a:lstStyle/>
          <a:p>
            <a:r>
              <a:rPr lang="en-IT"/>
              <a:t>Among our EU projects 2023: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EC24D0E-681C-D17A-C8FE-17BD0F831314}"/>
              </a:ext>
            </a:extLst>
          </p:cNvPr>
          <p:cNvSpPr txBox="1"/>
          <p:nvPr/>
        </p:nvSpPr>
        <p:spPr>
          <a:xfrm>
            <a:off x="332639" y="4186549"/>
            <a:ext cx="38383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>
                <a:cs typeface="Mangal"/>
              </a:rPr>
              <a:t>CONVIDA + </a:t>
            </a:r>
            <a:r>
              <a:rPr lang="mr-IN" sz="2400">
                <a:cs typeface="Mangal"/>
              </a:rPr>
              <a:t>–</a:t>
            </a:r>
            <a:r>
              <a:rPr lang="en-US" sz="2400">
                <a:cs typeface="Mangal"/>
              </a:rPr>
              <a:t> </a:t>
            </a:r>
            <a:r>
              <a:rPr lang="en-US">
                <a:cs typeface="Mangal"/>
              </a:rPr>
              <a:t>(Erasmus + )</a:t>
            </a:r>
            <a:endParaRPr lang="it-IT">
              <a:cs typeface="Mangal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13A1BBB-CD43-1B3C-22AF-152A044F56F5}"/>
              </a:ext>
            </a:extLst>
          </p:cNvPr>
          <p:cNvSpPr txBox="1"/>
          <p:nvPr/>
        </p:nvSpPr>
        <p:spPr>
          <a:xfrm>
            <a:off x="332639" y="3565224"/>
            <a:ext cx="301774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>
                <a:cs typeface="Mangal"/>
              </a:rPr>
              <a:t>ITOSA </a:t>
            </a:r>
            <a:r>
              <a:rPr lang="mr-IN" sz="2400">
                <a:cs typeface="Mangal"/>
              </a:rPr>
              <a:t>–</a:t>
            </a:r>
            <a:r>
              <a:rPr lang="en-US" sz="2400">
                <a:cs typeface="Mangal"/>
              </a:rPr>
              <a:t> </a:t>
            </a:r>
            <a:r>
              <a:rPr lang="en-US">
                <a:cs typeface="Mangal"/>
              </a:rPr>
              <a:t>(Erasmus + )</a:t>
            </a:r>
            <a:endParaRPr lang="it-IT">
              <a:cs typeface="Mangal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2EFA9EE-0218-B1B7-BAC0-0477307FECA5}"/>
              </a:ext>
            </a:extLst>
          </p:cNvPr>
          <p:cNvSpPr txBox="1"/>
          <p:nvPr/>
        </p:nvSpPr>
        <p:spPr>
          <a:xfrm>
            <a:off x="227130" y="2838394"/>
            <a:ext cx="31232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AFECO - </a:t>
            </a:r>
            <a:r>
              <a:rPr lang="en-US"/>
              <a:t>(Erasmus + )</a:t>
            </a:r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5CC735E-465E-1D0C-AF92-379CF8205CD2}"/>
              </a:ext>
            </a:extLst>
          </p:cNvPr>
          <p:cNvSpPr txBox="1"/>
          <p:nvPr/>
        </p:nvSpPr>
        <p:spPr>
          <a:xfrm>
            <a:off x="7460269" y="2521871"/>
            <a:ext cx="426038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>
                <a:cs typeface="Mangal"/>
              </a:rPr>
              <a:t>PROCAREFUL </a:t>
            </a:r>
            <a:r>
              <a:rPr lang="mr-IN" sz="2400">
                <a:cs typeface="Mangal"/>
              </a:rPr>
              <a:t>–</a:t>
            </a:r>
            <a:r>
              <a:rPr lang="en-US" sz="2400">
                <a:cs typeface="Mangal"/>
              </a:rPr>
              <a:t> </a:t>
            </a:r>
            <a:r>
              <a:rPr lang="en-US">
                <a:cs typeface="Mangal"/>
              </a:rPr>
              <a:t>(Interreg CE)</a:t>
            </a:r>
            <a:endParaRPr lang="it-IT">
              <a:cs typeface="Mangal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D3FAAF7-5FC0-3DEB-56AC-4B87A77DD433}"/>
              </a:ext>
            </a:extLst>
          </p:cNvPr>
          <p:cNvSpPr txBox="1"/>
          <p:nvPr/>
        </p:nvSpPr>
        <p:spPr>
          <a:xfrm>
            <a:off x="7354762" y="3787964"/>
            <a:ext cx="48582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Mangal"/>
              </a:rPr>
              <a:t>DYNAMO </a:t>
            </a:r>
            <a:r>
              <a:rPr lang="mr-IN" sz="2400">
                <a:cs typeface="Mangal"/>
              </a:rPr>
              <a:t>–</a:t>
            </a:r>
            <a:r>
              <a:rPr lang="en-US" sz="2400"/>
              <a:t> </a:t>
            </a:r>
            <a:r>
              <a:rPr lang="en-US"/>
              <a:t>(PCP Horizon Europe)</a:t>
            </a:r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160CB9B-A568-3271-3FCE-D3D24DA206FF}"/>
              </a:ext>
            </a:extLst>
          </p:cNvPr>
          <p:cNvSpPr txBox="1"/>
          <p:nvPr/>
        </p:nvSpPr>
        <p:spPr>
          <a:xfrm>
            <a:off x="7460268" y="3190085"/>
            <a:ext cx="464724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>
                <a:cs typeface="Mangal"/>
              </a:rPr>
              <a:t>DEDALUS </a:t>
            </a:r>
            <a:r>
              <a:rPr lang="mr-IN" sz="2400">
                <a:cs typeface="Mangal"/>
              </a:rPr>
              <a:t>–</a:t>
            </a:r>
            <a:r>
              <a:rPr lang="en-US" sz="2400">
                <a:cs typeface="Mangal"/>
              </a:rPr>
              <a:t> </a:t>
            </a:r>
            <a:r>
              <a:rPr lang="en-US">
                <a:cs typeface="Mangal"/>
              </a:rPr>
              <a:t>(Horizon Europe)</a:t>
            </a:r>
            <a:endParaRPr lang="it-IT">
              <a:cs typeface="Mangal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A66C920-31A1-2CEE-4081-95E8F5C61E06}"/>
              </a:ext>
            </a:extLst>
          </p:cNvPr>
          <p:cNvSpPr txBox="1"/>
          <p:nvPr/>
        </p:nvSpPr>
        <p:spPr>
          <a:xfrm>
            <a:off x="7460267" y="4561685"/>
            <a:ext cx="464724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>
                <a:cs typeface="Mangal"/>
              </a:rPr>
              <a:t>SIRENE </a:t>
            </a:r>
            <a:r>
              <a:rPr lang="mr-IN" sz="2400">
                <a:cs typeface="Mangal"/>
              </a:rPr>
              <a:t>–</a:t>
            </a:r>
            <a:r>
              <a:rPr lang="en-US" sz="2400">
                <a:cs typeface="Mangal"/>
              </a:rPr>
              <a:t> </a:t>
            </a:r>
            <a:r>
              <a:rPr lang="en-US">
                <a:cs typeface="Mangal"/>
              </a:rPr>
              <a:t>(CSA Horizon Europe)</a:t>
            </a:r>
            <a:endParaRPr lang="it-IT">
              <a:cs typeface="Mangal"/>
            </a:endParaRPr>
          </a:p>
        </p:txBody>
      </p:sp>
      <p:pic>
        <p:nvPicPr>
          <p:cNvPr id="43" name="Immagine 43" descr="Immagine che contiene blu&#10;&#10;Descrizione generata automaticamente">
            <a:extLst>
              <a:ext uri="{FF2B5EF4-FFF2-40B4-BE49-F238E27FC236}">
                <a16:creationId xmlns:a16="http://schemas.microsoft.com/office/drawing/2014/main" id="{526826EE-E8E4-F0EF-20CB-3EB04F6B4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38612"/>
            <a:ext cx="2743200" cy="1776222"/>
          </a:xfrm>
          <a:prstGeom prst="rect">
            <a:avLst/>
          </a:prstGeom>
        </p:spPr>
      </p:pic>
      <p:pic>
        <p:nvPicPr>
          <p:cNvPr id="44" name="Immagine 4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BA9ABE32-C1FC-88FB-12F0-665ADC18C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43" y="2143491"/>
            <a:ext cx="2900728" cy="29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oad, truck, building, computer&#10;&#10;Description automatically generated">
            <a:extLst>
              <a:ext uri="{FF2B5EF4-FFF2-40B4-BE49-F238E27FC236}">
                <a16:creationId xmlns:a16="http://schemas.microsoft.com/office/drawing/2014/main" id="{5758AA6C-B4D3-8640-88A3-C3A4AEED1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3" t="12063" r="12830" b="22328"/>
          <a:stretch/>
        </p:blipFill>
        <p:spPr>
          <a:xfrm>
            <a:off x="7393586" y="657364"/>
            <a:ext cx="4435557" cy="3139321"/>
          </a:xfrm>
          <a:prstGeom prst="rect">
            <a:avLst/>
          </a:prstGeom>
          <a:effectLst>
            <a:glow rad="203200">
              <a:schemeClr val="bg2"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E46EE-24DC-3342-8062-6CB3AFD44350}"/>
              </a:ext>
            </a:extLst>
          </p:cNvPr>
          <p:cNvSpPr txBox="1"/>
          <p:nvPr/>
        </p:nvSpPr>
        <p:spPr>
          <a:xfrm>
            <a:off x="2118880" y="657364"/>
            <a:ext cx="48189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GB" sz="4400" b="1">
                <a:solidFill>
                  <a:schemeClr val="bg2"/>
                </a:solidFill>
              </a:rPr>
              <a:t>ISRAA</a:t>
            </a:r>
            <a:endParaRPr lang="en-GB" sz="3600" b="1">
              <a:solidFill>
                <a:schemeClr val="bg2"/>
              </a:solidFill>
            </a:endParaRPr>
          </a:p>
          <a:p>
            <a:pPr algn="r"/>
            <a:r>
              <a:rPr lang="en-GB" sz="3600" b="1">
                <a:solidFill>
                  <a:schemeClr val="bg2"/>
                </a:solidFill>
              </a:rPr>
              <a:t>Borgo G. Mazzini, 48,</a:t>
            </a:r>
          </a:p>
          <a:p>
            <a:pPr algn="r"/>
            <a:r>
              <a:rPr lang="en-GB" sz="3600" b="1">
                <a:solidFill>
                  <a:schemeClr val="bg2"/>
                </a:solidFill>
              </a:rPr>
              <a:t>31100</a:t>
            </a:r>
          </a:p>
          <a:p>
            <a:pPr algn="r"/>
            <a:r>
              <a:rPr lang="en-GB" sz="3600" b="1">
                <a:solidFill>
                  <a:schemeClr val="bg2"/>
                </a:solidFill>
              </a:rPr>
              <a:t>Treviso (TV)</a:t>
            </a:r>
          </a:p>
          <a:p>
            <a:pPr algn="r"/>
            <a:r>
              <a:rPr lang="en-GB" sz="3600" b="1">
                <a:solidFill>
                  <a:schemeClr val="bg2"/>
                </a:solidFill>
              </a:rPr>
              <a:t>ITALY</a:t>
            </a:r>
            <a:endParaRPr lang="en-IT" sz="36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9B211-A15C-2E45-A72D-2E7263533BCB}"/>
              </a:ext>
            </a:extLst>
          </p:cNvPr>
          <p:cNvSpPr txBox="1"/>
          <p:nvPr/>
        </p:nvSpPr>
        <p:spPr>
          <a:xfrm>
            <a:off x="5675086" y="5428344"/>
            <a:ext cx="58080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GB" sz="2400" b="1"/>
              <a:t>Tel.: +39 0422 4146</a:t>
            </a:r>
          </a:p>
          <a:p>
            <a:pPr algn="r"/>
            <a:r>
              <a:rPr lang="en-GB" sz="2400" b="1"/>
              <a:t>email: </a:t>
            </a:r>
            <a:r>
              <a:rPr lang="en-GB" sz="2400" b="1" err="1"/>
              <a:t>info@israa.it</a:t>
            </a:r>
            <a:r>
              <a:rPr lang="en-GB" sz="2400" b="1"/>
              <a:t> / pec: </a:t>
            </a:r>
            <a:r>
              <a:rPr lang="en-GB" sz="2400" b="1" err="1"/>
              <a:t>israa@pec.it</a:t>
            </a:r>
            <a:endParaRPr lang="en-IT" sz="2400" b="1"/>
          </a:p>
        </p:txBody>
      </p:sp>
    </p:spTree>
    <p:extLst>
      <p:ext uri="{BB962C8B-B14F-4D97-AF65-F5344CB8AC3E}">
        <p14:creationId xmlns:p14="http://schemas.microsoft.com/office/powerpoint/2010/main" val="319321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C97D9-09E4-0AC3-E8B1-C07F9087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Good Practice 1: Borgo Mazzini Smart Co-housing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C86A7D-C273-71A9-AA3E-BA196D70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it-IT" dirty="0">
                <a:ea typeface="+mj-ea"/>
                <a:cs typeface="+mj-cs"/>
              </a:rPr>
              <a:t>ISRAA </a:t>
            </a:r>
            <a:r>
              <a:rPr lang="it-IT" dirty="0" err="1">
                <a:ea typeface="+mj-ea"/>
                <a:cs typeface="+mj-cs"/>
              </a:rPr>
              <a:t>owns</a:t>
            </a:r>
            <a:r>
              <a:rPr lang="it-IT" dirty="0">
                <a:ea typeface="+mj-ea"/>
                <a:cs typeface="+mj-cs"/>
              </a:rPr>
              <a:t> a </a:t>
            </a:r>
            <a:r>
              <a:rPr lang="it-IT" dirty="0" err="1">
                <a:ea typeface="+mj-ea"/>
                <a:cs typeface="+mj-cs"/>
              </a:rPr>
              <a:t>real</a:t>
            </a:r>
            <a:r>
              <a:rPr lang="it-IT" dirty="0">
                <a:ea typeface="+mj-ea"/>
                <a:cs typeface="+mj-cs"/>
              </a:rPr>
              <a:t> estate in the centre of Treviso </a:t>
            </a:r>
            <a:r>
              <a:rPr lang="it-IT" dirty="0" err="1">
                <a:ea typeface="+mj-ea"/>
                <a:cs typeface="+mj-cs"/>
              </a:rPr>
              <a:t>that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dirty="0" err="1">
                <a:ea typeface="+mj-ea"/>
                <a:cs typeface="+mj-cs"/>
              </a:rPr>
              <a:t>includes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dirty="0" err="1">
                <a:ea typeface="+mj-ea"/>
                <a:cs typeface="+mj-cs"/>
              </a:rPr>
              <a:t>flats</a:t>
            </a:r>
            <a:r>
              <a:rPr lang="it-IT" dirty="0">
                <a:ea typeface="+mj-ea"/>
                <a:cs typeface="+mj-cs"/>
              </a:rPr>
              <a:t>, shops and a </a:t>
            </a:r>
            <a:r>
              <a:rPr lang="it-IT" dirty="0" err="1">
                <a:ea typeface="+mj-ea"/>
                <a:cs typeface="+mj-cs"/>
              </a:rPr>
              <a:t>former</a:t>
            </a:r>
            <a:r>
              <a:rPr lang="it-IT" dirty="0">
                <a:ea typeface="+mj-ea"/>
                <a:cs typeface="+mj-cs"/>
              </a:rPr>
              <a:t> nursing home </a:t>
            </a:r>
            <a:r>
              <a:rPr lang="it-IT" dirty="0" err="1">
                <a:ea typeface="+mj-ea"/>
                <a:cs typeface="+mj-cs"/>
              </a:rPr>
              <a:t>located</a:t>
            </a:r>
            <a:r>
              <a:rPr lang="it-IT" dirty="0">
                <a:ea typeface="+mj-ea"/>
                <a:cs typeface="+mj-cs"/>
              </a:rPr>
              <a:t> in an </a:t>
            </a:r>
            <a:r>
              <a:rPr lang="it-IT" dirty="0" err="1">
                <a:ea typeface="+mj-ea"/>
                <a:cs typeface="+mj-cs"/>
              </a:rPr>
              <a:t>ancient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dirty="0" err="1">
                <a:ea typeface="+mj-ea"/>
                <a:cs typeface="+mj-cs"/>
              </a:rPr>
              <a:t>monastery</a:t>
            </a:r>
            <a:r>
              <a:rPr lang="it-IT" dirty="0">
                <a:ea typeface="+mj-ea"/>
                <a:cs typeface="+mj-cs"/>
              </a:rPr>
              <a:t>..</a:t>
            </a:r>
          </a:p>
          <a:p>
            <a:r>
              <a:rPr lang="it-IT" dirty="0">
                <a:ea typeface="+mj-ea"/>
                <a:cs typeface="+mj-cs"/>
              </a:rPr>
              <a:t>In </a:t>
            </a:r>
            <a:r>
              <a:rPr lang="it-IT" err="1">
                <a:ea typeface="+mj-ea"/>
                <a:cs typeface="+mj-cs"/>
              </a:rPr>
              <a:t>this</a:t>
            </a:r>
            <a:r>
              <a:rPr lang="it-IT" dirty="0">
                <a:ea typeface="+mj-ea"/>
                <a:cs typeface="+mj-cs"/>
              </a:rPr>
              <a:t> area </a:t>
            </a:r>
            <a:r>
              <a:rPr lang="it-IT" err="1">
                <a:ea typeface="+mj-ea"/>
                <a:cs typeface="+mj-cs"/>
              </a:rPr>
              <a:t>we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want</a:t>
            </a:r>
            <a:r>
              <a:rPr lang="it-IT" dirty="0">
                <a:ea typeface="+mj-ea"/>
                <a:cs typeface="+mj-cs"/>
              </a:rPr>
              <a:t> to face the new challenge of </a:t>
            </a:r>
            <a:r>
              <a:rPr lang="it-IT" err="1">
                <a:ea typeface="+mj-ea"/>
                <a:cs typeface="+mj-cs"/>
              </a:rPr>
              <a:t>economic</a:t>
            </a:r>
            <a:r>
              <a:rPr lang="it-IT" dirty="0">
                <a:ea typeface="+mj-ea"/>
                <a:cs typeface="+mj-cs"/>
              </a:rPr>
              <a:t>, social and </a:t>
            </a:r>
            <a:r>
              <a:rPr lang="it-IT" err="1">
                <a:ea typeface="+mj-ea"/>
                <a:cs typeface="+mj-cs"/>
              </a:rPr>
              <a:t>demographic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change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promotinga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urban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regeneration</a:t>
            </a:r>
            <a:r>
              <a:rPr lang="it-IT" dirty="0">
                <a:ea typeface="+mj-ea"/>
                <a:cs typeface="+mj-cs"/>
              </a:rPr>
              <a:t> and </a:t>
            </a:r>
            <a:r>
              <a:rPr lang="it-IT" err="1">
                <a:ea typeface="+mj-ea"/>
                <a:cs typeface="+mj-cs"/>
              </a:rPr>
              <a:t>providing</a:t>
            </a:r>
            <a:r>
              <a:rPr lang="it-IT" dirty="0">
                <a:ea typeface="+mj-ea"/>
                <a:cs typeface="+mj-cs"/>
              </a:rPr>
              <a:t> housing, gardens and outdoor </a:t>
            </a:r>
            <a:r>
              <a:rPr lang="it-IT" err="1">
                <a:ea typeface="+mj-ea"/>
                <a:cs typeface="+mj-cs"/>
              </a:rPr>
              <a:t>spaces</a:t>
            </a:r>
            <a:r>
              <a:rPr lang="it-IT" dirty="0">
                <a:ea typeface="+mj-ea"/>
                <a:cs typeface="+mj-cs"/>
              </a:rPr>
              <a:t> for </a:t>
            </a:r>
            <a:r>
              <a:rPr lang="it-IT" err="1">
                <a:ea typeface="+mj-ea"/>
                <a:cs typeface="+mj-cs"/>
              </a:rPr>
              <a:t>ageing</a:t>
            </a:r>
            <a:r>
              <a:rPr lang="it-IT" dirty="0">
                <a:ea typeface="+mj-ea"/>
                <a:cs typeface="+mj-cs"/>
              </a:rPr>
              <a:t> in place.</a:t>
            </a:r>
          </a:p>
          <a:p>
            <a:r>
              <a:rPr lang="it-IT" dirty="0">
                <a:ea typeface="+mj-ea"/>
                <a:cs typeface="+mj-cs"/>
              </a:rPr>
              <a:t>The goal </a:t>
            </a:r>
            <a:r>
              <a:rPr lang="it-IT" err="1">
                <a:ea typeface="+mj-ea"/>
                <a:cs typeface="+mj-cs"/>
              </a:rPr>
              <a:t>is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offering</a:t>
            </a:r>
            <a:r>
              <a:rPr lang="it-IT" dirty="0">
                <a:ea typeface="+mj-ea"/>
                <a:cs typeface="+mj-cs"/>
              </a:rPr>
              <a:t> a new social and </a:t>
            </a:r>
            <a:r>
              <a:rPr lang="it-IT" err="1">
                <a:ea typeface="+mj-ea"/>
                <a:cs typeface="+mj-cs"/>
              </a:rPr>
              <a:t>sustainable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response</a:t>
            </a:r>
            <a:r>
              <a:rPr lang="it-IT" dirty="0">
                <a:ea typeface="+mj-ea"/>
                <a:cs typeface="+mj-cs"/>
              </a:rPr>
              <a:t> to the </a:t>
            </a:r>
            <a:r>
              <a:rPr lang="it-IT" err="1">
                <a:ea typeface="+mj-ea"/>
                <a:cs typeface="+mj-cs"/>
              </a:rPr>
              <a:t>elderly</a:t>
            </a:r>
            <a:r>
              <a:rPr lang="it-IT" dirty="0">
                <a:ea typeface="+mj-ea"/>
                <a:cs typeface="+mj-cs"/>
              </a:rPr>
              <a:t> way of living and housing in the centre of the city.</a:t>
            </a:r>
          </a:p>
          <a:p>
            <a:r>
              <a:rPr lang="it-IT" err="1">
                <a:ea typeface="+mj-ea"/>
                <a:cs typeface="+mj-cs"/>
              </a:rPr>
              <a:t>We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have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designed</a:t>
            </a:r>
            <a:r>
              <a:rPr lang="it-IT" dirty="0">
                <a:ea typeface="+mj-ea"/>
                <a:cs typeface="+mj-cs"/>
              </a:rPr>
              <a:t>  a group of </a:t>
            </a:r>
            <a:r>
              <a:rPr lang="it-IT" err="1">
                <a:ea typeface="+mj-ea"/>
                <a:cs typeface="+mj-cs"/>
              </a:rPr>
              <a:t>indipendent</a:t>
            </a:r>
            <a:r>
              <a:rPr lang="it-IT" dirty="0">
                <a:ea typeface="+mj-ea"/>
                <a:cs typeface="+mj-cs"/>
              </a:rPr>
              <a:t>, </a:t>
            </a:r>
            <a:r>
              <a:rPr lang="it-IT" err="1">
                <a:ea typeface="+mj-ea"/>
                <a:cs typeface="+mj-cs"/>
              </a:rPr>
              <a:t>accessible</a:t>
            </a:r>
            <a:r>
              <a:rPr lang="it-IT" dirty="0">
                <a:ea typeface="+mj-ea"/>
                <a:cs typeface="+mj-cs"/>
              </a:rPr>
              <a:t> and </a:t>
            </a:r>
            <a:r>
              <a:rPr lang="it-IT" err="1">
                <a:ea typeface="+mj-ea"/>
                <a:cs typeface="+mj-cs"/>
              </a:rPr>
              <a:t>affordable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flats</a:t>
            </a:r>
            <a:r>
              <a:rPr lang="it-IT" dirty="0">
                <a:ea typeface="+mj-ea"/>
                <a:cs typeface="+mj-cs"/>
              </a:rPr>
              <a:t> to </a:t>
            </a:r>
            <a:r>
              <a:rPr lang="it-IT" err="1">
                <a:ea typeface="+mj-ea"/>
                <a:cs typeface="+mj-cs"/>
              </a:rPr>
              <a:t>rent</a:t>
            </a:r>
            <a:r>
              <a:rPr lang="it-IT" dirty="0">
                <a:ea typeface="+mj-ea"/>
                <a:cs typeface="+mj-cs"/>
              </a:rPr>
              <a:t> in a smart, inclusive and age friendly </a:t>
            </a:r>
            <a:r>
              <a:rPr lang="it-IT" err="1">
                <a:ea typeface="+mj-ea"/>
                <a:cs typeface="+mj-cs"/>
              </a:rPr>
              <a:t>neighborghood</a:t>
            </a:r>
            <a:r>
              <a:rPr lang="it-IT" dirty="0">
                <a:ea typeface="+mj-ea"/>
                <a:cs typeface="+mj-cs"/>
              </a:rPr>
              <a:t> close to a network of services.</a:t>
            </a:r>
          </a:p>
          <a:p>
            <a:r>
              <a:rPr lang="it-IT" err="1">
                <a:ea typeface="+mj-ea"/>
                <a:cs typeface="+mj-cs"/>
              </a:rPr>
              <a:t>Our</a:t>
            </a:r>
            <a:r>
              <a:rPr lang="it-IT" dirty="0">
                <a:ea typeface="+mj-ea"/>
                <a:cs typeface="+mj-cs"/>
              </a:rPr>
              <a:t> commitment </a:t>
            </a:r>
            <a:r>
              <a:rPr lang="it-IT" err="1">
                <a:ea typeface="+mj-ea"/>
                <a:cs typeface="+mj-cs"/>
              </a:rPr>
              <a:t>is</a:t>
            </a:r>
            <a:r>
              <a:rPr lang="it-IT" dirty="0">
                <a:ea typeface="+mj-ea"/>
                <a:cs typeface="+mj-cs"/>
              </a:rPr>
              <a:t> to </a:t>
            </a:r>
            <a:r>
              <a:rPr lang="it-IT" err="1">
                <a:ea typeface="+mj-ea"/>
                <a:cs typeface="+mj-cs"/>
              </a:rPr>
              <a:t>promote</a:t>
            </a:r>
            <a:r>
              <a:rPr lang="it-IT" dirty="0">
                <a:ea typeface="+mj-ea"/>
                <a:cs typeface="+mj-cs"/>
              </a:rPr>
              <a:t> and </a:t>
            </a:r>
            <a:r>
              <a:rPr lang="it-IT" err="1">
                <a:ea typeface="+mj-ea"/>
                <a:cs typeface="+mj-cs"/>
              </a:rPr>
              <a:t>empower</a:t>
            </a:r>
            <a:r>
              <a:rPr lang="it-IT" dirty="0">
                <a:ea typeface="+mj-ea"/>
                <a:cs typeface="+mj-cs"/>
              </a:rPr>
              <a:t> the </a:t>
            </a:r>
            <a:r>
              <a:rPr lang="it-IT" err="1">
                <a:ea typeface="+mj-ea"/>
                <a:cs typeface="+mj-cs"/>
              </a:rPr>
              <a:t>elderly’s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ability</a:t>
            </a:r>
            <a:r>
              <a:rPr lang="it-IT" dirty="0">
                <a:ea typeface="+mj-ea"/>
                <a:cs typeface="+mj-cs"/>
              </a:rPr>
              <a:t> to </a:t>
            </a:r>
            <a:r>
              <a:rPr lang="it-IT" err="1">
                <a:ea typeface="+mj-ea"/>
                <a:cs typeface="+mj-cs"/>
              </a:rPr>
              <a:t>remain</a:t>
            </a:r>
            <a:r>
              <a:rPr lang="it-IT" dirty="0">
                <a:ea typeface="+mj-ea"/>
                <a:cs typeface="+mj-cs"/>
              </a:rPr>
              <a:t> in </a:t>
            </a:r>
            <a:r>
              <a:rPr lang="it-IT" err="1">
                <a:ea typeface="+mj-ea"/>
                <a:cs typeface="+mj-cs"/>
              </a:rPr>
              <a:t>their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own</a:t>
            </a:r>
            <a:r>
              <a:rPr lang="it-IT" dirty="0">
                <a:ea typeface="+mj-ea"/>
                <a:cs typeface="+mj-cs"/>
              </a:rPr>
              <a:t> home for </a:t>
            </a:r>
            <a:r>
              <a:rPr lang="it-IT" err="1">
                <a:ea typeface="+mj-ea"/>
                <a:cs typeface="+mj-cs"/>
              </a:rPr>
              <a:t>as</a:t>
            </a:r>
            <a:r>
              <a:rPr lang="it-IT" dirty="0">
                <a:ea typeface="+mj-ea"/>
                <a:cs typeface="+mj-cs"/>
              </a:rPr>
              <a:t> long </a:t>
            </a:r>
            <a:r>
              <a:rPr lang="it-IT" err="1">
                <a:ea typeface="+mj-ea"/>
                <a:cs typeface="+mj-cs"/>
              </a:rPr>
              <a:t>as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err="1">
                <a:ea typeface="+mj-ea"/>
                <a:cs typeface="+mj-cs"/>
              </a:rPr>
              <a:t>possible</a:t>
            </a:r>
            <a:r>
              <a:rPr lang="it-IT" dirty="0">
                <a:ea typeface="+mj-ea"/>
                <a:cs typeface="+mj-cs"/>
              </a:rPr>
              <a:t> and to </a:t>
            </a:r>
            <a:r>
              <a:rPr lang="it-IT" err="1">
                <a:ea typeface="+mj-ea"/>
                <a:cs typeface="+mj-cs"/>
              </a:rPr>
              <a:t>foster</a:t>
            </a:r>
            <a:r>
              <a:rPr lang="it-IT" dirty="0">
                <a:ea typeface="+mj-ea"/>
                <a:cs typeface="+mj-cs"/>
              </a:rPr>
              <a:t> self-</a:t>
            </a:r>
            <a:r>
              <a:rPr lang="it-IT" err="1">
                <a:ea typeface="+mj-ea"/>
                <a:cs typeface="+mj-cs"/>
              </a:rPr>
              <a:t>determination</a:t>
            </a:r>
            <a:r>
              <a:rPr lang="it-IT" dirty="0">
                <a:ea typeface="+mj-ea"/>
                <a:cs typeface="+mj-cs"/>
              </a:rPr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0647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9">
      <a:dk1>
        <a:srgbClr val="323232"/>
      </a:dk1>
      <a:lt1>
        <a:srgbClr val="323232"/>
      </a:lt1>
      <a:dk2>
        <a:srgbClr val="FFFFFF"/>
      </a:dk2>
      <a:lt2>
        <a:srgbClr val="636363"/>
      </a:lt2>
      <a:accent1>
        <a:srgbClr val="D87764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928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Mangal</vt:lpstr>
      <vt:lpstr>Wingdings 2</vt:lpstr>
      <vt:lpstr>Quotable</vt:lpstr>
      <vt:lpstr>Presentazione standard di PowerPoint</vt:lpstr>
      <vt:lpstr>What is ISRAA</vt:lpstr>
      <vt:lpstr>Our numbers</vt:lpstr>
      <vt:lpstr>Presentazione standard di PowerPoint</vt:lpstr>
      <vt:lpstr>Presentazione standard di PowerPoint</vt:lpstr>
      <vt:lpstr>Among our EU projects:</vt:lpstr>
      <vt:lpstr>Among our EU projects 2023:</vt:lpstr>
      <vt:lpstr>Presentazione standard di PowerPoint</vt:lpstr>
      <vt:lpstr>Good Practice 1: Borgo Mazzini Smart Co-housing</vt:lpstr>
      <vt:lpstr>How did we come up with it?</vt:lpstr>
      <vt:lpstr>Focus: social relationships  </vt:lpstr>
      <vt:lpstr>Focus: support independence and wellbeing</vt:lpstr>
      <vt:lpstr>Focus: economic sustainability</vt:lpstr>
      <vt:lpstr>Focus: social architecture</vt:lpstr>
      <vt:lpstr>Good practice 2 – Mindfulness activities (SEFAC)</vt:lpstr>
      <vt:lpstr>Good practice 3: "Ogni vita è un capolavoro"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israa</dc:title>
  <dc:creator>nicola contarin</dc:creator>
  <cp:lastModifiedBy>Elena Curtopassi</cp:lastModifiedBy>
  <cp:revision>216</cp:revision>
  <dcterms:created xsi:type="dcterms:W3CDTF">2020-08-14T09:53:00Z</dcterms:created>
  <dcterms:modified xsi:type="dcterms:W3CDTF">2023-02-10T15:41:10Z</dcterms:modified>
</cp:coreProperties>
</file>